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398" r:id="rId3"/>
    <p:sldId id="399" r:id="rId4"/>
    <p:sldId id="400" r:id="rId5"/>
    <p:sldId id="401" r:id="rId6"/>
    <p:sldId id="402" r:id="rId7"/>
    <p:sldId id="429" r:id="rId8"/>
    <p:sldId id="432" r:id="rId9"/>
    <p:sldId id="416" r:id="rId10"/>
    <p:sldId id="433" r:id="rId11"/>
    <p:sldId id="430" r:id="rId12"/>
    <p:sldId id="417" r:id="rId13"/>
    <p:sldId id="434" r:id="rId14"/>
    <p:sldId id="431" r:id="rId15"/>
    <p:sldId id="451" r:id="rId16"/>
    <p:sldId id="452" r:id="rId17"/>
    <p:sldId id="424" r:id="rId18"/>
    <p:sldId id="405" r:id="rId19"/>
    <p:sldId id="418" r:id="rId20"/>
    <p:sldId id="435" r:id="rId21"/>
    <p:sldId id="441" r:id="rId22"/>
    <p:sldId id="419" r:id="rId23"/>
    <p:sldId id="436" r:id="rId24"/>
    <p:sldId id="442" r:id="rId25"/>
    <p:sldId id="420" r:id="rId26"/>
    <p:sldId id="437" r:id="rId27"/>
    <p:sldId id="443" r:id="rId28"/>
    <p:sldId id="421" r:id="rId29"/>
    <p:sldId id="438" r:id="rId30"/>
    <p:sldId id="444" r:id="rId31"/>
    <p:sldId id="422" r:id="rId32"/>
    <p:sldId id="439" r:id="rId33"/>
    <p:sldId id="445" r:id="rId34"/>
    <p:sldId id="423" r:id="rId35"/>
    <p:sldId id="440" r:id="rId36"/>
    <p:sldId id="446" r:id="rId37"/>
    <p:sldId id="412" r:id="rId38"/>
    <p:sldId id="413" r:id="rId39"/>
    <p:sldId id="447" r:id="rId40"/>
    <p:sldId id="448" r:id="rId41"/>
    <p:sldId id="414" r:id="rId42"/>
    <p:sldId id="415" r:id="rId43"/>
    <p:sldId id="449" r:id="rId44"/>
    <p:sldId id="349" r:id="rId45"/>
    <p:sldId id="427" r:id="rId46"/>
    <p:sldId id="352"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398"/>
            <p14:sldId id="399"/>
            <p14:sldId id="400"/>
          </p14:sldIdLst>
        </p14:section>
        <p14:section name="Relations" id="{9F3449FD-3C65-4BB3-85E2-3118594BA9A2}">
          <p14:sldIdLst>
            <p14:sldId id="401"/>
            <p14:sldId id="402"/>
            <p14:sldId id="429"/>
            <p14:sldId id="432"/>
            <p14:sldId id="416"/>
            <p14:sldId id="433"/>
            <p14:sldId id="430"/>
            <p14:sldId id="417"/>
            <p14:sldId id="434"/>
            <p14:sldId id="431"/>
            <p14:sldId id="451"/>
            <p14:sldId id="452"/>
            <p14:sldId id="424"/>
          </p14:sldIdLst>
        </p14:section>
        <p14:section name="Jons" id="{7A2D8654-6F66-4E54-9BD2-B335C0C863B7}">
          <p14:sldIdLst>
            <p14:sldId id="405"/>
            <p14:sldId id="418"/>
            <p14:sldId id="435"/>
            <p14:sldId id="441"/>
            <p14:sldId id="419"/>
            <p14:sldId id="436"/>
            <p14:sldId id="442"/>
            <p14:sldId id="420"/>
            <p14:sldId id="437"/>
            <p14:sldId id="443"/>
            <p14:sldId id="421"/>
            <p14:sldId id="438"/>
            <p14:sldId id="444"/>
            <p14:sldId id="422"/>
            <p14:sldId id="439"/>
            <p14:sldId id="445"/>
            <p14:sldId id="423"/>
            <p14:sldId id="440"/>
            <p14:sldId id="446"/>
          </p14:sldIdLst>
        </p14:section>
        <p14:section name="Subqueries" id="{76D3EEA9-0216-43A0-B137-DC91BD57DB0D}">
          <p14:sldIdLst>
            <p14:sldId id="412"/>
            <p14:sldId id="413"/>
            <p14:sldId id="447"/>
            <p14:sldId id="448"/>
          </p14:sldIdLst>
        </p14:section>
        <p14:section name="Indices" id="{6DD88DBD-05FF-4C45-A6DF-189B95CF830C}">
          <p14:sldIdLst>
            <p14:sldId id="414"/>
            <p14:sldId id="415"/>
            <p14:sldId id="449"/>
            <p14:sldId id="349"/>
            <p14:sldId id="427"/>
            <p14:sldId id="352"/>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AFA"/>
    <a:srgbClr val="E85C0E"/>
    <a:srgbClr val="0097CC"/>
    <a:srgbClr val="FFF0D9"/>
    <a:srgbClr val="FFA72A"/>
    <a:srgbClr val="F0F5FA"/>
    <a:srgbClr val="FDFFFF"/>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8" autoAdjust="0"/>
    <p:restoredTop sz="78133" autoAdjust="0"/>
  </p:normalViewPr>
  <p:slideViewPr>
    <p:cSldViewPr>
      <p:cViewPr varScale="1">
        <p:scale>
          <a:sx n="42" d="100"/>
          <a:sy n="42" d="100"/>
        </p:scale>
        <p:origin x="946" y="34"/>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a:t>50-100</a:t>
          </a:r>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a:t>0-50</a:t>
          </a:r>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t>
        <a:bodyPr/>
        <a:lstStyle/>
        <a:p>
          <a:endParaRPr lang="en-US"/>
        </a:p>
      </dgm:t>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t>
        <a:bodyPr/>
        <a:lstStyle/>
        <a:p>
          <a:endParaRPr lang="en-US"/>
        </a:p>
      </dgm:t>
    </dgm:pt>
    <dgm:pt modelId="{7C1EF16A-08B3-4A50-B295-4F0EC4B403D8}" type="pres">
      <dgm:prSet presAssocID="{3DA96728-2053-4490-AD26-83DEF31AB144}" presName="rootConnector1" presStyleLbl="node1" presStyleIdx="0" presStyleCnt="0"/>
      <dgm:spPr/>
      <dgm:t>
        <a:bodyPr/>
        <a:lstStyle/>
        <a:p>
          <a:endParaRPr lang="en-US"/>
        </a:p>
      </dgm:t>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t>
        <a:bodyPr/>
        <a:lstStyle/>
        <a:p>
          <a:endParaRPr lang="en-US"/>
        </a:p>
      </dgm:t>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t>
        <a:bodyPr/>
        <a:lstStyle/>
        <a:p>
          <a:endParaRPr lang="en-US"/>
        </a:p>
      </dgm:t>
    </dgm:pt>
    <dgm:pt modelId="{D6074D09-F089-48AE-B754-C0491482FB3A}" type="pres">
      <dgm:prSet presAssocID="{C0EB7C14-D9EA-4ED3-977B-C8A439649269}" presName="rootConnector" presStyleLbl="node2" presStyleIdx="0" presStyleCnt="2"/>
      <dgm:spPr/>
      <dgm:t>
        <a:bodyPr/>
        <a:lstStyle/>
        <a:p>
          <a:endParaRPr lang="en-US"/>
        </a:p>
      </dgm:t>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t>
        <a:bodyPr/>
        <a:lstStyle/>
        <a:p>
          <a:endParaRPr lang="en-US"/>
        </a:p>
      </dgm:t>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t>
        <a:bodyPr/>
        <a:lstStyle/>
        <a:p>
          <a:endParaRPr lang="en-US"/>
        </a:p>
      </dgm:t>
    </dgm:pt>
    <dgm:pt modelId="{0D22A5A5-1161-49F7-9031-AA3381C10E11}" type="pres">
      <dgm:prSet presAssocID="{2A88CCC0-4949-4193-877B-0A257A36E61B}" presName="rootConnector" presStyleLbl="node3" presStyleIdx="0" presStyleCnt="4"/>
      <dgm:spPr/>
      <dgm:t>
        <a:bodyPr/>
        <a:lstStyle/>
        <a:p>
          <a:endParaRPr lang="en-US"/>
        </a:p>
      </dgm:t>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t>
        <a:bodyPr/>
        <a:lstStyle/>
        <a:p>
          <a:endParaRPr lang="en-US"/>
        </a:p>
      </dgm:t>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t>
        <a:bodyPr/>
        <a:lstStyle/>
        <a:p>
          <a:endParaRPr lang="en-US"/>
        </a:p>
      </dgm:t>
    </dgm:pt>
    <dgm:pt modelId="{B1D68F5E-4EAF-4484-AAC1-F2210C5B1F8A}" type="pres">
      <dgm:prSet presAssocID="{B1C6CC3B-F424-4BFB-B312-52BD6A40170D}" presName="rootConnector" presStyleLbl="node3" presStyleIdx="1" presStyleCnt="4"/>
      <dgm:spPr/>
      <dgm:t>
        <a:bodyPr/>
        <a:lstStyle/>
        <a:p>
          <a:endParaRPr lang="en-US"/>
        </a:p>
      </dgm:t>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t>
        <a:bodyPr/>
        <a:lstStyle/>
        <a:p>
          <a:endParaRPr lang="en-US"/>
        </a:p>
      </dgm:t>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t>
        <a:bodyPr/>
        <a:lstStyle/>
        <a:p>
          <a:endParaRPr lang="en-US"/>
        </a:p>
      </dgm:t>
    </dgm:pt>
    <dgm:pt modelId="{1D0941A8-004E-4D88-8D63-EA09237F640A}" type="pres">
      <dgm:prSet presAssocID="{AE3A89D0-B706-4C09-9A9F-B933C687DAED}" presName="rootConnector" presStyleLbl="node2" presStyleIdx="1" presStyleCnt="2"/>
      <dgm:spPr/>
      <dgm:t>
        <a:bodyPr/>
        <a:lstStyle/>
        <a:p>
          <a:endParaRPr lang="en-US"/>
        </a:p>
      </dgm:t>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t>
        <a:bodyPr/>
        <a:lstStyle/>
        <a:p>
          <a:endParaRPr lang="en-US"/>
        </a:p>
      </dgm:t>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t>
        <a:bodyPr/>
        <a:lstStyle/>
        <a:p>
          <a:endParaRPr lang="en-US"/>
        </a:p>
      </dgm:t>
    </dgm:pt>
    <dgm:pt modelId="{F652AFF6-0133-40A3-8669-EBE03CD436F6}" type="pres">
      <dgm:prSet presAssocID="{6D2B3DFB-DC00-458D-8D69-3B76DD8DB4BE}" presName="rootConnector" presStyleLbl="node3" presStyleIdx="2" presStyleCnt="4"/>
      <dgm:spPr/>
      <dgm:t>
        <a:bodyPr/>
        <a:lstStyle/>
        <a:p>
          <a:endParaRPr lang="en-US"/>
        </a:p>
      </dgm:t>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t>
        <a:bodyPr/>
        <a:lstStyle/>
        <a:p>
          <a:endParaRPr lang="en-US"/>
        </a:p>
      </dgm:t>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t>
        <a:bodyPr/>
        <a:lstStyle/>
        <a:p>
          <a:endParaRPr lang="en-US"/>
        </a:p>
      </dgm:t>
    </dgm:pt>
    <dgm:pt modelId="{B6126B31-756E-4D8A-A6DA-2A3D17BCFE0A}" type="pres">
      <dgm:prSet presAssocID="{DC47C3EE-5F21-416C-AC24-A121B36BB4DB}" presName="rootConnector" presStyleLbl="node3" presStyleIdx="3" presStyleCnt="4"/>
      <dgm:spPr/>
      <dgm:t>
        <a:bodyPr/>
        <a:lstStyle/>
        <a:p>
          <a:endParaRPr lang="en-US"/>
        </a:p>
      </dgm:t>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5320-B76B-44E2-AF6D-C5689857DE1E}">
      <dsp:nvSpPr>
        <dsp:cNvPr id="0" name=""/>
        <dsp:cNvSpPr/>
      </dsp:nvSpPr>
      <dsp:spPr>
        <a:xfrm>
          <a:off x="7615456" y="2582863"/>
          <a:ext cx="1522198" cy="985866"/>
        </a:xfrm>
        <a:custGeom>
          <a:avLst/>
          <a:gdLst/>
          <a:ahLst/>
          <a:cxnLst/>
          <a:rect l="0" t="0" r="0" b="0"/>
          <a:pathLst>
            <a:path>
              <a:moveTo>
                <a:pt x="0" y="0"/>
              </a:moveTo>
              <a:lnTo>
                <a:pt x="0" y="985866"/>
              </a:lnTo>
              <a:lnTo>
                <a:pt x="1522198"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438860-9CBC-46BB-A999-6569FFC4B6E2}">
      <dsp:nvSpPr>
        <dsp:cNvPr id="0" name=""/>
        <dsp:cNvSpPr/>
      </dsp:nvSpPr>
      <dsp:spPr>
        <a:xfrm>
          <a:off x="7615456" y="2582863"/>
          <a:ext cx="665061" cy="985866"/>
        </a:xfrm>
        <a:custGeom>
          <a:avLst/>
          <a:gdLst/>
          <a:ahLst/>
          <a:cxnLst/>
          <a:rect l="0" t="0" r="0" b="0"/>
          <a:pathLst>
            <a:path>
              <a:moveTo>
                <a:pt x="0" y="0"/>
              </a:moveTo>
              <a:lnTo>
                <a:pt x="665061"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593A7CF-99EB-44AE-AF38-3B545042A45A}">
      <dsp:nvSpPr>
        <dsp:cNvPr id="0" name=""/>
        <dsp:cNvSpPr/>
      </dsp:nvSpPr>
      <dsp:spPr>
        <a:xfrm>
          <a:off x="5637992" y="1061817"/>
          <a:ext cx="2823329" cy="463713"/>
        </a:xfrm>
        <a:custGeom>
          <a:avLst/>
          <a:gdLst/>
          <a:ahLst/>
          <a:cxnLst/>
          <a:rect l="0" t="0" r="0" b="0"/>
          <a:pathLst>
            <a:path>
              <a:moveTo>
                <a:pt x="0" y="0"/>
              </a:moveTo>
              <a:lnTo>
                <a:pt x="0" y="241674"/>
              </a:lnTo>
              <a:lnTo>
                <a:pt x="2823329" y="241674"/>
              </a:lnTo>
              <a:lnTo>
                <a:pt x="2823329"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70F0F4-6ACC-47DB-82AE-AD8006817130}">
      <dsp:nvSpPr>
        <dsp:cNvPr id="0" name=""/>
        <dsp:cNvSpPr/>
      </dsp:nvSpPr>
      <dsp:spPr>
        <a:xfrm>
          <a:off x="2305388" y="2582863"/>
          <a:ext cx="107720" cy="985866"/>
        </a:xfrm>
        <a:custGeom>
          <a:avLst/>
          <a:gdLst/>
          <a:ahLst/>
          <a:cxnLst/>
          <a:rect l="0" t="0" r="0" b="0"/>
          <a:pathLst>
            <a:path>
              <a:moveTo>
                <a:pt x="0" y="0"/>
              </a:moveTo>
              <a:lnTo>
                <a:pt x="10772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65D74FB-D432-463C-A9B5-025FA4842031}">
      <dsp:nvSpPr>
        <dsp:cNvPr id="0" name=""/>
        <dsp:cNvSpPr/>
      </dsp:nvSpPr>
      <dsp:spPr>
        <a:xfrm>
          <a:off x="2305388" y="2582863"/>
          <a:ext cx="1041070" cy="985866"/>
        </a:xfrm>
        <a:custGeom>
          <a:avLst/>
          <a:gdLst/>
          <a:ahLst/>
          <a:cxnLst/>
          <a:rect l="0" t="0" r="0" b="0"/>
          <a:pathLst>
            <a:path>
              <a:moveTo>
                <a:pt x="0" y="0"/>
              </a:moveTo>
              <a:lnTo>
                <a:pt x="0" y="985866"/>
              </a:lnTo>
              <a:lnTo>
                <a:pt x="104107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6CCC0C84-AF70-4310-9317-C503EF148CE5}">
      <dsp:nvSpPr>
        <dsp:cNvPr id="0" name=""/>
        <dsp:cNvSpPr/>
      </dsp:nvSpPr>
      <dsp:spPr>
        <a:xfrm>
          <a:off x="3151253" y="1061817"/>
          <a:ext cx="2486738" cy="463713"/>
        </a:xfrm>
        <a:custGeom>
          <a:avLst/>
          <a:gdLst/>
          <a:ahLst/>
          <a:cxnLst/>
          <a:rect l="0" t="0" r="0" b="0"/>
          <a:pathLst>
            <a:path>
              <a:moveTo>
                <a:pt x="2486738" y="0"/>
              </a:moveTo>
              <a:lnTo>
                <a:pt x="2486738" y="241674"/>
              </a:lnTo>
              <a:lnTo>
                <a:pt x="0" y="241674"/>
              </a:lnTo>
              <a:lnTo>
                <a:pt x="0"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371486-2925-4995-92FF-D6DFBFDAF771}">
      <dsp:nvSpPr>
        <dsp:cNvPr id="0" name=""/>
        <dsp:cNvSpPr/>
      </dsp:nvSpPr>
      <dsp:spPr>
        <a:xfrm>
          <a:off x="4580660" y="4485"/>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0 - 200</a:t>
          </a:r>
        </a:p>
      </dsp:txBody>
      <dsp:txXfrm>
        <a:off x="4580660" y="4485"/>
        <a:ext cx="2114663" cy="1057331"/>
      </dsp:txXfrm>
    </dsp:sp>
    <dsp:sp modelId="{35ED3D36-1CF0-40FE-B6F9-57612B270A26}">
      <dsp:nvSpPr>
        <dsp:cNvPr id="0" name=""/>
        <dsp:cNvSpPr/>
      </dsp:nvSpPr>
      <dsp:spPr>
        <a:xfrm>
          <a:off x="2093921"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100</a:t>
          </a:r>
        </a:p>
      </dsp:txBody>
      <dsp:txXfrm>
        <a:off x="2093921" y="1525531"/>
        <a:ext cx="2114663" cy="1057331"/>
      </dsp:txXfrm>
    </dsp:sp>
    <dsp:sp modelId="{B111A992-2362-46EF-AB2B-57BC323BB5F6}">
      <dsp:nvSpPr>
        <dsp:cNvPr id="0" name=""/>
        <dsp:cNvSpPr/>
      </dsp:nvSpPr>
      <dsp:spPr>
        <a:xfrm>
          <a:off x="3346458"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50-100</a:t>
          </a:r>
        </a:p>
      </dsp:txBody>
      <dsp:txXfrm>
        <a:off x="3346458" y="3040064"/>
        <a:ext cx="2114663" cy="1057331"/>
      </dsp:txXfrm>
    </dsp:sp>
    <dsp:sp modelId="{DD9B8AD2-D23E-4BAC-9027-29F311EC8769}">
      <dsp:nvSpPr>
        <dsp:cNvPr id="0" name=""/>
        <dsp:cNvSpPr/>
      </dsp:nvSpPr>
      <dsp:spPr>
        <a:xfrm>
          <a:off x="298445"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0-50</a:t>
          </a:r>
        </a:p>
      </dsp:txBody>
      <dsp:txXfrm>
        <a:off x="298445" y="3040064"/>
        <a:ext cx="2114663" cy="1057331"/>
      </dsp:txXfrm>
    </dsp:sp>
    <dsp:sp modelId="{223C7B49-6230-4EEA-8E11-8B4CBCB625C3}">
      <dsp:nvSpPr>
        <dsp:cNvPr id="0" name=""/>
        <dsp:cNvSpPr/>
      </dsp:nvSpPr>
      <dsp:spPr>
        <a:xfrm>
          <a:off x="7403989"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101-200</a:t>
          </a:r>
        </a:p>
      </dsp:txBody>
      <dsp:txXfrm>
        <a:off x="7403989" y="1525531"/>
        <a:ext cx="2114663" cy="1057331"/>
      </dsp:txXfrm>
    </dsp:sp>
    <dsp:sp modelId="{2F1F8FEA-7F89-4689-8C3D-25317890B090}">
      <dsp:nvSpPr>
        <dsp:cNvPr id="0" name=""/>
        <dsp:cNvSpPr/>
      </dsp:nvSpPr>
      <dsp:spPr>
        <a:xfrm>
          <a:off x="61658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101-150</a:t>
          </a:r>
        </a:p>
      </dsp:txBody>
      <dsp:txXfrm>
        <a:off x="6165854" y="3040064"/>
        <a:ext cx="2114663" cy="1057331"/>
      </dsp:txXfrm>
    </dsp:sp>
    <dsp:sp modelId="{4CC437F2-3BA1-48BD-BEF8-9E6A4D6474AB}">
      <dsp:nvSpPr>
        <dsp:cNvPr id="0" name=""/>
        <dsp:cNvSpPr/>
      </dsp:nvSpPr>
      <dsp:spPr>
        <a:xfrm>
          <a:off x="91376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150-200</a:t>
          </a:r>
        </a:p>
      </dsp:txBody>
      <dsp:txXfrm>
        <a:off x="9137654" y="3040064"/>
        <a:ext cx="2114663" cy="1057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10/5/2016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301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76540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71592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408558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38066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E/R diagrams represent the tables which are called entities and the relationships between them.</a:t>
            </a:r>
            <a:r>
              <a:rPr lang="en-US" baseline="0" dirty="0"/>
              <a:t> They are used as a technical illustration of </a:t>
            </a:r>
            <a:r>
              <a:rPr lang="en-US" baseline="0"/>
              <a:t>the database design.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381398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429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467686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52103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2638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8299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1201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5692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462790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76684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702980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78469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82239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25865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201221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47198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20288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 One</a:t>
            </a:r>
            <a:r>
              <a:rPr lang="en-US" baseline="0" dirty="0"/>
              <a:t>-to-One relationship each row of table Cars is related to exactly zero or one row in table Drivers. In table </a:t>
            </a:r>
            <a:r>
              <a:rPr lang="en-US" baseline="0" dirty="0" err="1"/>
              <a:t>Cars.DriverID</a:t>
            </a:r>
            <a:r>
              <a:rPr lang="en-US" baseline="0" dirty="0"/>
              <a:t> is a foreign key which means that there will be a relation to another table – Drivers in the case. Table Drivers has a column </a:t>
            </a:r>
            <a:r>
              <a:rPr lang="en-US" baseline="0" dirty="0" err="1"/>
              <a:t>DriverID</a:t>
            </a:r>
            <a:r>
              <a:rPr lang="en-US" baseline="0" dirty="0"/>
              <a:t> as well which is a primary key. The relation is always between a foreign key and a primary key. It means that all values in </a:t>
            </a:r>
            <a:r>
              <a:rPr lang="en-US" sz="1600" baseline="0" dirty="0" err="1"/>
              <a:t>Cars</a:t>
            </a:r>
            <a:r>
              <a:rPr lang="en-US" sz="1600" dirty="0" err="1"/>
              <a:t>.</a:t>
            </a:r>
            <a:r>
              <a:rPr lang="en-US" baseline="0" dirty="0" err="1"/>
              <a:t>DriverID</a:t>
            </a:r>
            <a:r>
              <a:rPr lang="en-US" baseline="0" dirty="0"/>
              <a:t> should be present in </a:t>
            </a:r>
            <a:r>
              <a:rPr lang="en-US" sz="1600" dirty="0"/>
              <a:t>Drivers. </a:t>
            </a:r>
            <a:r>
              <a:rPr lang="en-US" sz="1600" dirty="0" err="1"/>
              <a:t>DriverID</a:t>
            </a:r>
            <a:r>
              <a:rPr lang="en-US" sz="1600" baseline="0" dirty="0"/>
              <a:t> except NULL. </a:t>
            </a:r>
            <a:r>
              <a:rPr lang="en-US" sz="1600" baseline="0" dirty="0" err="1"/>
              <a:t>Cars</a:t>
            </a:r>
            <a:r>
              <a:rPr lang="en-US" sz="1600" dirty="0" err="1"/>
              <a:t>.</a:t>
            </a:r>
            <a:r>
              <a:rPr lang="en-US" baseline="0" dirty="0" err="1"/>
              <a:t>DriverID</a:t>
            </a:r>
            <a:r>
              <a:rPr lang="en-US" baseline="0" dirty="0"/>
              <a:t> can be NULL if it is not stated otherwise.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88999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321513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22092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06908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31941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293768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613334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a:t>
            </a:r>
            <a:r>
              <a:rPr lang="en-US" baseline="0" dirty="0" smtClean="0"/>
              <a:t>it takes </a:t>
            </a:r>
            <a:r>
              <a:rPr lang="en-US" baseline="0" dirty="0"/>
              <a:t>more time to accomplish because </a:t>
            </a:r>
            <a:r>
              <a:rPr lang="en-US" dirty="0"/>
              <a:t>indexes</a:t>
            </a:r>
            <a:r>
              <a:rPr lang="en-US" baseline="0" dirty="0"/>
              <a:t> has to be updated as well.</a:t>
            </a:r>
            <a:r>
              <a:rPr lang="en-US" dirty="0"/>
              <a:t/>
            </a:r>
            <a:br>
              <a:rPr lang="en-US" dirty="0"/>
            </a:br>
            <a:r>
              <a:rPr lang="en-US" dirty="0"/>
              <a:t/>
            </a: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451221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3994223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165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085894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71447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One-to-Many</a:t>
            </a:r>
            <a:r>
              <a:rPr lang="en-US" baseline="0" dirty="0"/>
              <a:t> relationship means that each row from a table is related zero, one or many rows in the referent table. In the case above, each mountain can have 0, 1 or many peaks. The example shows that the mountain Caucasus has two peaks - One-to-Many. If you look the other way around many peaks has exactly one mountain – Many-to-One.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2208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0584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71177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Many-to-Many</a:t>
            </a:r>
            <a:r>
              <a:rPr lang="en-US" baseline="0" dirty="0"/>
              <a:t> relationship relates many rows from a table to many rows in another table. For example. </a:t>
            </a:r>
            <a:r>
              <a:rPr lang="en-US" baseline="0" dirty="0" err="1"/>
              <a:t>Employee.EmployeeID</a:t>
            </a:r>
            <a:r>
              <a:rPr lang="en-US" baseline="0" dirty="0"/>
              <a:t> has many projects. Many projects are assigned to many employees which is the other way around. Usually we have a mapping table that takes care of the relations.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69748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2643032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86"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0.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hyperlink" Target="http://www.softwaregroup-bg.com/" TargetMode="External"/><Relationship Id="rId17" Type="http://schemas.openxmlformats.org/officeDocument/2006/relationships/image" Target="../media/image22.png"/><Relationship Id="rId2" Type="http://schemas.openxmlformats.org/officeDocument/2006/relationships/notesSlide" Target="../notesSlides/notesSlide39.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hyperlink" Target="http://smartit.bg/" TargetMode="External"/><Relationship Id="rId19" Type="http://schemas.openxmlformats.org/officeDocument/2006/relationships/image" Target="../media/image23.png"/><Relationship Id="rId4" Type="http://schemas.openxmlformats.org/officeDocument/2006/relationships/hyperlink" Target="http://www.luxoft.com/" TargetMode="External"/><Relationship Id="rId9" Type="http://schemas.openxmlformats.org/officeDocument/2006/relationships/image" Target="../media/image18.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8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a:bodyPr>
          <a:lstStyle/>
          <a:p>
            <a:r>
              <a:rPr lang="en-US" dirty="0"/>
              <a:t>Table Relations</a:t>
            </a:r>
          </a:p>
        </p:txBody>
      </p:sp>
      <p:sp>
        <p:nvSpPr>
          <p:cNvPr id="6" name="Subtitle 5"/>
          <p:cNvSpPr>
            <a:spLocks noGrp="1"/>
          </p:cNvSpPr>
          <p:nvPr>
            <p:ph type="subTitle" idx="1"/>
          </p:nvPr>
        </p:nvSpPr>
        <p:spPr>
          <a:xfrm>
            <a:off x="5637212" y="1849984"/>
            <a:ext cx="6014713" cy="686636"/>
          </a:xfrm>
        </p:spPr>
        <p:txBody>
          <a:bodyPr>
            <a:noAutofit/>
          </a:bodyPr>
          <a:lstStyle/>
          <a:p>
            <a:r>
              <a:rPr lang="en-US" sz="3600" dirty="0"/>
              <a:t>How to design a database?</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558394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FK_Peaks_Mountains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Mountains(</a:t>
            </a:r>
            <a:r>
              <a:rPr lang="en-US" sz="4000" b="1" dirty="0" err="1">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710855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Many-to-Many</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474921667"/>
              </p:ext>
            </p:extLst>
          </p:nvPr>
        </p:nvGraphicFramePr>
        <p:xfrm>
          <a:off x="836613" y="2177184"/>
          <a:ext cx="4191000" cy="13716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EmployeeName</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40</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9681565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17353044"/>
              </p:ext>
            </p:extLst>
          </p:nvPr>
        </p:nvGraphicFramePr>
        <p:xfrm>
          <a:off x="7466012" y="2177184"/>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val="1594468805"/>
                    </a:ext>
                  </a:extLst>
                </a:gridCol>
                <a:gridCol w="2019300">
                  <a:extLst>
                    <a:ext uri="{9D8B030D-6E8A-4147-A177-3AD203B41FA5}">
                      <a16:colId xmlns:a16="http://schemas.microsoft.com/office/drawing/2014/main" val="683614382"/>
                    </a:ext>
                  </a:extLst>
                </a:gridCol>
              </a:tblGrid>
              <a:tr h="431800">
                <a:tc>
                  <a:txBody>
                    <a:bodyPr/>
                    <a:lstStyle/>
                    <a:p>
                      <a:r>
                        <a:rPr lang="en-US" sz="2400" dirty="0" err="1"/>
                        <a:t>ProjectID</a:t>
                      </a:r>
                      <a:endParaRPr lang="bg-BG" dirty="0"/>
                    </a:p>
                  </a:txBody>
                  <a:tcPr/>
                </a:tc>
                <a:tc>
                  <a:txBody>
                    <a:bodyPr/>
                    <a:lstStyle/>
                    <a:p>
                      <a:r>
                        <a:rPr lang="en-US" dirty="0" err="1"/>
                        <a:t>ProjectName</a:t>
                      </a:r>
                      <a:endParaRPr lang="bg-BG" dirty="0"/>
                    </a:p>
                  </a:txBody>
                  <a:tcPr/>
                </a:tc>
                <a:extLst>
                  <a:ext uri="{0D108BD9-81ED-4DB2-BD59-A6C34878D82A}">
                    <a16:rowId xmlns:a16="http://schemas.microsoft.com/office/drawing/2014/main" val="1969825376"/>
                  </a:ext>
                </a:extLst>
              </a:tr>
              <a:tr h="431800">
                <a:tc>
                  <a:txBody>
                    <a:bodyPr/>
                    <a:lstStyle/>
                    <a:p>
                      <a:r>
                        <a:rPr lang="en-US" dirty="0"/>
                        <a:t>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24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5332412" y="28000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32412" y="33334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2148" y="1632634"/>
            <a:ext cx="1758943" cy="523220"/>
          </a:xfrm>
          <a:prstGeom prst="rect">
            <a:avLst/>
          </a:prstGeom>
          <a:noFill/>
        </p:spPr>
        <p:txBody>
          <a:bodyPr wrap="none" rtlCol="0">
            <a:spAutoFit/>
          </a:bodyPr>
          <a:lstStyle/>
          <a:p>
            <a:r>
              <a:rPr lang="en-US" sz="2800" dirty="0"/>
              <a:t>Employees</a:t>
            </a:r>
          </a:p>
        </p:txBody>
      </p:sp>
      <p:sp>
        <p:nvSpPr>
          <p:cNvPr id="14" name="TextBox 13"/>
          <p:cNvSpPr txBox="1"/>
          <p:nvPr/>
        </p:nvSpPr>
        <p:spPr>
          <a:xfrm>
            <a:off x="8619177" y="1580824"/>
            <a:ext cx="1357103" cy="523220"/>
          </a:xfrm>
          <a:prstGeom prst="rect">
            <a:avLst/>
          </a:prstGeom>
          <a:noFill/>
        </p:spPr>
        <p:txBody>
          <a:bodyPr wrap="none" rtlCol="0">
            <a:spAutoFit/>
          </a:bodyPr>
          <a:lstStyle/>
          <a:p>
            <a:r>
              <a:rPr lang="en-US" sz="2800" dirty="0"/>
              <a:t>Projects</a:t>
            </a:r>
          </a:p>
        </p:txBody>
      </p:sp>
      <p:sp>
        <p:nvSpPr>
          <p:cNvPr id="15" name="Rectangular Callout 14"/>
          <p:cNvSpPr/>
          <p:nvPr/>
        </p:nvSpPr>
        <p:spPr>
          <a:xfrm>
            <a:off x="502948" y="122053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237412" y="121920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1" name="Rectangular Callout 20"/>
          <p:cNvSpPr/>
          <p:nvPr/>
        </p:nvSpPr>
        <p:spPr>
          <a:xfrm>
            <a:off x="5250131" y="2070166"/>
            <a:ext cx="1655642" cy="435772"/>
          </a:xfrm>
          <a:prstGeom prst="wedgeRectCallout">
            <a:avLst>
              <a:gd name="adj1" fmla="val -15483"/>
              <a:gd name="adj2" fmla="val 8464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cxnSp>
        <p:nvCxnSpPr>
          <p:cNvPr id="16" name="Straight Arrow Connector 15"/>
          <p:cNvCxnSpPr/>
          <p:nvPr/>
        </p:nvCxnSpPr>
        <p:spPr>
          <a:xfrm>
            <a:off x="5332412" y="2800024"/>
            <a:ext cx="1655642"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812079819"/>
              </p:ext>
            </p:extLst>
          </p:nvPr>
        </p:nvGraphicFramePr>
        <p:xfrm>
          <a:off x="4494212" y="4696202"/>
          <a:ext cx="3352800" cy="1828800"/>
        </p:xfrm>
        <a:graphic>
          <a:graphicData uri="http://schemas.openxmlformats.org/drawingml/2006/table">
            <a:tbl>
              <a:tblPr firstRow="1" bandRow="1">
                <a:tableStyleId>{7DF18680-E054-41AD-8BC1-D1AEF772440D}</a:tableStyleId>
              </a:tblPr>
              <a:tblGrid>
                <a:gridCol w="1977292">
                  <a:extLst>
                    <a:ext uri="{9D8B030D-6E8A-4147-A177-3AD203B41FA5}">
                      <a16:colId xmlns:a16="http://schemas.microsoft.com/office/drawing/2014/main" val="1594468805"/>
                    </a:ext>
                  </a:extLst>
                </a:gridCol>
                <a:gridCol w="1375508">
                  <a:extLst>
                    <a:ext uri="{9D8B030D-6E8A-4147-A177-3AD203B41FA5}">
                      <a16:colId xmlns:a16="http://schemas.microsoft.com/office/drawing/2014/main" val="683614382"/>
                    </a:ext>
                  </a:extLst>
                </a:gridCol>
              </a:tblGrid>
              <a:tr h="429002">
                <a:tc>
                  <a:txBody>
                    <a:bodyPr/>
                    <a:lstStyle/>
                    <a:p>
                      <a:r>
                        <a:rPr lang="en-US" dirty="0" err="1"/>
                        <a:t>EmployeeID</a:t>
                      </a:r>
                      <a:endParaRPr lang="bg-BG" dirty="0"/>
                    </a:p>
                  </a:txBody>
                  <a:tcPr/>
                </a:tc>
                <a:tc>
                  <a:txBody>
                    <a:bodyPr/>
                    <a:lstStyle/>
                    <a:p>
                      <a:r>
                        <a:rPr lang="en-US" dirty="0" err="1"/>
                        <a:t>ProjectID</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4</a:t>
                      </a:r>
                      <a:endParaRPr lang="bg-BG" dirty="0"/>
                    </a:p>
                  </a:txBody>
                  <a:tcPr/>
                </a:tc>
                <a:extLst>
                  <a:ext uri="{0D108BD9-81ED-4DB2-BD59-A6C34878D82A}">
                    <a16:rowId xmlns:a16="http://schemas.microsoft.com/office/drawing/2014/main" val="2845318136"/>
                  </a:ext>
                </a:extLst>
              </a:tr>
              <a:tr h="431800">
                <a:tc>
                  <a:txBody>
                    <a:bodyPr/>
                    <a:lstStyle/>
                    <a:p>
                      <a:r>
                        <a:rPr lang="en-US" dirty="0"/>
                        <a:t>1</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val="2968156586"/>
                  </a:ext>
                </a:extLst>
              </a:tr>
              <a:tr h="431800">
                <a:tc>
                  <a:txBody>
                    <a:bodyPr/>
                    <a:lstStyle/>
                    <a:p>
                      <a:r>
                        <a:rPr lang="en-US" dirty="0"/>
                        <a:t>40</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val="98869074"/>
                  </a:ext>
                </a:extLst>
              </a:tr>
            </a:tbl>
          </a:graphicData>
        </a:graphic>
      </p:graphicFrame>
      <p:sp>
        <p:nvSpPr>
          <p:cNvPr id="19" name="TextBox 18"/>
          <p:cNvSpPr txBox="1"/>
          <p:nvPr/>
        </p:nvSpPr>
        <p:spPr>
          <a:xfrm>
            <a:off x="4704922" y="4140505"/>
            <a:ext cx="2931380" cy="523220"/>
          </a:xfrm>
          <a:prstGeom prst="rect">
            <a:avLst/>
          </a:prstGeom>
          <a:noFill/>
        </p:spPr>
        <p:txBody>
          <a:bodyPr wrap="none" rtlCol="0">
            <a:spAutoFit/>
          </a:bodyPr>
          <a:lstStyle/>
          <a:p>
            <a:r>
              <a:rPr lang="en-US" sz="2800" dirty="0" err="1"/>
              <a:t>EmployeesProjects</a:t>
            </a:r>
            <a:endParaRPr lang="en-US" sz="2800" dirty="0"/>
          </a:p>
        </p:txBody>
      </p:sp>
      <p:cxnSp>
        <p:nvCxnSpPr>
          <p:cNvPr id="22" name="Straight Arrow Connector 21"/>
          <p:cNvCxnSpPr/>
          <p:nvPr/>
        </p:nvCxnSpPr>
        <p:spPr>
          <a:xfrm>
            <a:off x="2132012" y="4386875"/>
            <a:ext cx="1758943" cy="1312885"/>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306593" y="4413389"/>
            <a:ext cx="1600026" cy="129371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ular Callout 23"/>
          <p:cNvSpPr/>
          <p:nvPr/>
        </p:nvSpPr>
        <p:spPr>
          <a:xfrm>
            <a:off x="3011483" y="4040816"/>
            <a:ext cx="1693439" cy="372573"/>
          </a:xfrm>
          <a:prstGeom prst="wedgeRectCallout">
            <a:avLst>
              <a:gd name="adj1" fmla="val 34223"/>
              <a:gd name="adj2" fmla="val 951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Mapping table</a:t>
            </a:r>
          </a:p>
        </p:txBody>
      </p:sp>
    </p:spTree>
    <p:extLst>
      <p:ext uri="{BB962C8B-B14F-4D97-AF65-F5344CB8AC3E}">
        <p14:creationId xmlns:p14="http://schemas.microsoft.com/office/powerpoint/2010/main" val="3313382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1" grpId="0" animBg="1"/>
      <p:bldP spid="19"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8814" y="3199261"/>
            <a:ext cx="11806420" cy="35420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a:t>
            </a:r>
            <a:r>
              <a:rPr lang="en-US" b="1" dirty="0" err="1">
                <a:solidFill>
                  <a:schemeClr val="tx2"/>
                </a:solidFill>
                <a:latin typeface="Consolas" panose="020B0609020204030204" pitchFamily="49" charset="0"/>
              </a:rPr>
              <a:t>EmployeesProjects</a:t>
            </a:r>
            <a:r>
              <a:rPr lang="en-US" b="1" dirty="0">
                <a:solidFill>
                  <a:schemeClr val="tx2"/>
                </a:solidFill>
                <a:latin typeface="Consolas" panose="020B0609020204030204" pitchFamily="49" charset="0"/>
              </a:rPr>
              <a:t>(</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a:t>
            </a:r>
          </a:p>
          <a:p>
            <a:r>
              <a:rPr lang="en-US" b="1" dirty="0">
                <a:solidFill>
                  <a:srgbClr val="1A8AFA"/>
                </a:solidFill>
                <a:latin typeface="Consolas" panose="020B0609020204030204" pitchFamily="49" charset="0"/>
              </a:rPr>
              <a:t>CONSTRAINT </a:t>
            </a:r>
            <a:r>
              <a:rPr lang="en-US" b="1" dirty="0" err="1">
                <a:solidFill>
                  <a:srgbClr val="1A8AFA"/>
                </a:solidFill>
                <a:latin typeface="Consolas" panose="020B0609020204030204" pitchFamily="49" charset="0"/>
              </a:rPr>
              <a:t>PK_EmployeesProjects</a:t>
            </a:r>
            <a:r>
              <a:rPr lang="en-US" b="1" dirty="0">
                <a:solidFill>
                  <a:srgbClr val="1A8AFA"/>
                </a:solidFill>
                <a:latin typeface="Consolas" panose="020B0609020204030204" pitchFamily="49" charset="0"/>
              </a:rPr>
              <a:t> PRIMARY KEY(</a:t>
            </a:r>
            <a:r>
              <a:rPr lang="en-US" b="1" dirty="0" err="1">
                <a:solidFill>
                  <a:srgbClr val="1A8AFA"/>
                </a:solidFill>
                <a:latin typeface="Consolas" panose="020B0609020204030204" pitchFamily="49" charset="0"/>
              </a:rPr>
              <a:t>EmployeeID</a:t>
            </a:r>
            <a:r>
              <a:rPr lang="en-US" b="1" dirty="0">
                <a:solidFill>
                  <a:srgbClr val="1A8AFA"/>
                </a:solidFill>
                <a:latin typeface="Consolas" panose="020B0609020204030204" pitchFamily="49" charset="0"/>
              </a:rPr>
              <a:t>, </a:t>
            </a:r>
            <a:r>
              <a:rPr lang="en-US" b="1" dirty="0" err="1">
                <a:solidFill>
                  <a:srgbClr val="1A8AFA"/>
                </a:solidFill>
                <a:latin typeface="Consolas" panose="020B0609020204030204" pitchFamily="49" charset="0"/>
              </a:rPr>
              <a:t>ProjectID</a:t>
            </a:r>
            <a:r>
              <a:rPr lang="en-US" b="1" dirty="0">
                <a:solidFill>
                  <a:srgbClr val="1A8AFA"/>
                </a:solidFill>
                <a:latin typeface="Consolas" panose="020B0609020204030204" pitchFamily="49" charset="0"/>
              </a:rPr>
              <a:t>),</a:t>
            </a:r>
          </a:p>
          <a:p>
            <a:r>
              <a:rPr lang="en-US" b="1" dirty="0">
                <a:solidFill>
                  <a:srgbClr val="00B050"/>
                </a:solidFill>
                <a:latin typeface="Consolas" panose="020B0609020204030204" pitchFamily="49" charset="0"/>
              </a:rPr>
              <a:t>CONSTRAINT </a:t>
            </a:r>
            <a:r>
              <a:rPr lang="en-US" b="1" dirty="0" err="1">
                <a:solidFill>
                  <a:srgbClr val="00B050"/>
                </a:solidFill>
                <a:latin typeface="Consolas" panose="020B0609020204030204" pitchFamily="49" charset="0"/>
              </a:rPr>
              <a:t>FK_EmployeesProjects_Employees</a:t>
            </a:r>
            <a:r>
              <a:rPr lang="en-US" b="1" dirty="0">
                <a:solidFill>
                  <a:srgbClr val="00B050"/>
                </a:solidFill>
                <a:latin typeface="Consolas" panose="020B0609020204030204" pitchFamily="49" charset="0"/>
              </a:rPr>
              <a:t> FOREIGN KEY(</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 REFERENCES Employees(</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a:t>
            </a:r>
          </a:p>
          <a:p>
            <a:r>
              <a:rPr lang="en-US" b="1" dirty="0">
                <a:solidFill>
                  <a:srgbClr val="FFFF00"/>
                </a:solidFill>
                <a:latin typeface="Consolas" panose="020B0609020204030204" pitchFamily="49" charset="0"/>
              </a:rPr>
              <a:t>CONSTRAINT </a:t>
            </a:r>
            <a:r>
              <a:rPr lang="en-US" b="1" dirty="0" err="1">
                <a:solidFill>
                  <a:srgbClr val="FFFF00"/>
                </a:solidFill>
                <a:latin typeface="Consolas" panose="020B0609020204030204" pitchFamily="49" charset="0"/>
              </a:rPr>
              <a:t>FK_EmployeesProjects_Projects</a:t>
            </a:r>
            <a:r>
              <a:rPr lang="en-US" b="1" dirty="0">
                <a:solidFill>
                  <a:srgbClr val="FFFF00"/>
                </a:solidFill>
                <a:latin typeface="Consolas" panose="020B0609020204030204" pitchFamily="49" charset="0"/>
              </a:rPr>
              <a:t> FOREIGN KEY(</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 REFERENCES Projects(</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a:t>
            </a:r>
          </a:p>
          <a:p>
            <a:r>
              <a:rPr lang="en-US" b="1" dirty="0">
                <a:solidFill>
                  <a:schemeClr val="tx2"/>
                </a:solidFill>
                <a:latin typeface="Consolas" panose="020B0609020204030204" pitchFamily="49" charset="0"/>
              </a:rPr>
              <a:t>)</a:t>
            </a:r>
          </a:p>
        </p:txBody>
      </p:sp>
      <p:sp>
        <p:nvSpPr>
          <p:cNvPr id="10" name="Rectangle 9"/>
          <p:cNvSpPr>
            <a:spLocks noChangeArrowheads="1"/>
          </p:cNvSpPr>
          <p:nvPr/>
        </p:nvSpPr>
        <p:spPr bwMode="auto">
          <a:xfrm>
            <a:off x="188814" y="988263"/>
            <a:ext cx="55245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Employees(</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EmployeeName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endParaRPr lang="en-US" b="1" dirty="0">
              <a:solidFill>
                <a:schemeClr val="tx2"/>
              </a:solidFill>
              <a:latin typeface="Consolas" panose="020B0609020204030204" pitchFamily="49" charset="0"/>
            </a:endParaRPr>
          </a:p>
          <a:p>
            <a:endParaRPr lang="en-US" b="1"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3044005" y="356661"/>
            <a:ext cx="2659352" cy="558487"/>
          </a:xfrm>
          <a:prstGeom prst="wedgeRoundRectCallout">
            <a:avLst>
              <a:gd name="adj1" fmla="val -38152"/>
              <a:gd name="adj2" fmla="val 764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Employees</a:t>
            </a:r>
            <a:endParaRPr lang="en-US" sz="2800" noProof="1">
              <a:solidFill>
                <a:srgbClr val="FFFFFF"/>
              </a:solidFill>
            </a:endParaRPr>
          </a:p>
        </p:txBody>
      </p:sp>
      <p:sp>
        <p:nvSpPr>
          <p:cNvPr id="12" name="AutoShape 7"/>
          <p:cNvSpPr>
            <a:spLocks noChangeArrowheads="1"/>
          </p:cNvSpPr>
          <p:nvPr/>
        </p:nvSpPr>
        <p:spPr bwMode="auto">
          <a:xfrm>
            <a:off x="7570433" y="6076614"/>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7775256" y="352090"/>
            <a:ext cx="2971800"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Projects</a:t>
            </a:r>
            <a:endParaRPr lang="en-US" sz="2800" noProof="1">
              <a:solidFill>
                <a:srgbClr val="FFFFFF"/>
              </a:solidFill>
            </a:endParaRPr>
          </a:p>
        </p:txBody>
      </p:sp>
      <p:sp>
        <p:nvSpPr>
          <p:cNvPr id="9" name="Rectangle 8"/>
          <p:cNvSpPr>
            <a:spLocks noChangeArrowheads="1"/>
          </p:cNvSpPr>
          <p:nvPr/>
        </p:nvSpPr>
        <p:spPr bwMode="auto">
          <a:xfrm>
            <a:off x="5784836" y="988262"/>
            <a:ext cx="62103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Projects(</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ProjectName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p>
          <a:p>
            <a:endParaRPr lang="en-US" b="1" dirty="0">
              <a:solidFill>
                <a:schemeClr val="tx2"/>
              </a:solidFill>
              <a:latin typeface="Consolas" panose="020B0609020204030204" pitchFamily="49" charset="0"/>
            </a:endParaRPr>
          </a:p>
        </p:txBody>
      </p:sp>
      <p:sp>
        <p:nvSpPr>
          <p:cNvPr id="14" name="AutoShape 7"/>
          <p:cNvSpPr>
            <a:spLocks noChangeArrowheads="1"/>
          </p:cNvSpPr>
          <p:nvPr/>
        </p:nvSpPr>
        <p:spPr bwMode="auto">
          <a:xfrm>
            <a:off x="4641836" y="2610236"/>
            <a:ext cx="4043376"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EmployeesProjects</a:t>
            </a:r>
            <a:endParaRPr lang="en-US" sz="2800" noProof="1">
              <a:solidFill>
                <a:srgbClr val="FFFFFF"/>
              </a:solidFill>
            </a:endParaRPr>
          </a:p>
        </p:txBody>
      </p:sp>
      <p:sp>
        <p:nvSpPr>
          <p:cNvPr id="15" name="AutoShape 7"/>
          <p:cNvSpPr>
            <a:spLocks noChangeArrowheads="1"/>
          </p:cNvSpPr>
          <p:nvPr/>
        </p:nvSpPr>
        <p:spPr bwMode="auto">
          <a:xfrm>
            <a:off x="7847012" y="5105400"/>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6" name="AutoShape 7"/>
          <p:cNvSpPr>
            <a:spLocks noChangeArrowheads="1"/>
          </p:cNvSpPr>
          <p:nvPr/>
        </p:nvSpPr>
        <p:spPr bwMode="auto">
          <a:xfrm>
            <a:off x="6406090" y="3703943"/>
            <a:ext cx="2229557" cy="448388"/>
          </a:xfrm>
          <a:prstGeom prst="wedgeRoundRectCallout">
            <a:avLst>
              <a:gd name="adj1" fmla="val -33474"/>
              <a:gd name="adj2" fmla="val 8938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Tree>
    <p:extLst>
      <p:ext uri="{BB962C8B-B14F-4D97-AF65-F5344CB8AC3E}">
        <p14:creationId xmlns:p14="http://schemas.microsoft.com/office/powerpoint/2010/main" val="2363559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12" grpId="0" animBg="1"/>
      <p:bldP spid="13" grpId="0" animBg="1"/>
      <p:bldP spid="9"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1196085"/>
            <a:ext cx="11806420" cy="51425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a:solidFill>
                  <a:srgbClr val="0070C0"/>
                </a:solidFill>
                <a:latin typeface="Consolas" panose="020B0609020204030204" pitchFamily="49" charset="0"/>
              </a:rPr>
              <a:t>CONSTRAINT </a:t>
            </a:r>
            <a:r>
              <a:rPr lang="en-US" sz="4000" b="1" dirty="0" err="1">
                <a:solidFill>
                  <a:srgbClr val="0070C0"/>
                </a:solidFill>
                <a:latin typeface="Consolas" panose="020B0609020204030204" pitchFamily="49" charset="0"/>
              </a:rPr>
              <a:t>PK_EmployeesProjects</a:t>
            </a:r>
            <a:r>
              <a:rPr lang="en-US" sz="4000" b="1" dirty="0">
                <a:solidFill>
                  <a:srgbClr val="0070C0"/>
                </a:solidFill>
                <a:latin typeface="Consolas" panose="020B0609020204030204" pitchFamily="49" charset="0"/>
              </a:rPr>
              <a:t> PRIMARY KEY(</a:t>
            </a:r>
            <a:r>
              <a:rPr lang="en-US" sz="4000" b="1" dirty="0" err="1">
                <a:solidFill>
                  <a:srgbClr val="0070C0"/>
                </a:solidFill>
                <a:latin typeface="Consolas" panose="020B0609020204030204" pitchFamily="49" charset="0"/>
              </a:rPr>
              <a:t>EmployeeID</a:t>
            </a:r>
            <a:r>
              <a:rPr lang="en-US" sz="4000" b="1" dirty="0">
                <a:solidFill>
                  <a:srgbClr val="0070C0"/>
                </a:solidFill>
                <a:latin typeface="Consolas" panose="020B0609020204030204" pitchFamily="49" charset="0"/>
              </a:rPr>
              <a:t>, </a:t>
            </a:r>
            <a:r>
              <a:rPr lang="en-US" sz="4000" b="1" dirty="0" err="1">
                <a:solidFill>
                  <a:srgbClr val="0070C0"/>
                </a:solidFill>
                <a:latin typeface="Consolas" panose="020B0609020204030204" pitchFamily="49" charset="0"/>
              </a:rPr>
              <a:t>ProjectID</a:t>
            </a:r>
            <a:r>
              <a:rPr lang="en-US" sz="4000" b="1" dirty="0">
                <a:solidFill>
                  <a:srgbClr val="0070C0"/>
                </a:solidFill>
                <a:latin typeface="Consolas" panose="020B0609020204030204" pitchFamily="49" charset="0"/>
              </a:rPr>
              <a:t>),</a:t>
            </a:r>
          </a:p>
          <a:p>
            <a:r>
              <a:rPr lang="en-US" sz="4000" b="1" dirty="0">
                <a:solidFill>
                  <a:srgbClr val="00B050"/>
                </a:solidFill>
                <a:latin typeface="Consolas" panose="020B0609020204030204" pitchFamily="49" charset="0"/>
              </a:rPr>
              <a:t>CONSTRAINT </a:t>
            </a:r>
            <a:r>
              <a:rPr lang="en-US" sz="4000" b="1" dirty="0" err="1">
                <a:solidFill>
                  <a:srgbClr val="00B050"/>
                </a:solidFill>
                <a:latin typeface="Consolas" panose="020B0609020204030204" pitchFamily="49" charset="0"/>
              </a:rPr>
              <a:t>FK_EmployeesProjects_Employees</a:t>
            </a:r>
            <a:r>
              <a:rPr lang="en-US" sz="4000" b="1" dirty="0">
                <a:solidFill>
                  <a:srgbClr val="00B050"/>
                </a:solidFill>
                <a:latin typeface="Consolas" panose="020B0609020204030204" pitchFamily="49" charset="0"/>
              </a:rPr>
              <a:t> FOREIGN KEY(</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 </a:t>
            </a:r>
            <a:r>
              <a:rPr lang="en-US" sz="4000" b="1" dirty="0" smtClean="0">
                <a:solidFill>
                  <a:srgbClr val="00B050"/>
                </a:solidFill>
                <a:latin typeface="Consolas" panose="020B0609020204030204" pitchFamily="49" charset="0"/>
              </a:rPr>
              <a:t/>
            </a:r>
            <a:br>
              <a:rPr lang="en-US" sz="4000" b="1" dirty="0" smtClean="0">
                <a:solidFill>
                  <a:srgbClr val="00B050"/>
                </a:solidFill>
                <a:latin typeface="Consolas" panose="020B0609020204030204" pitchFamily="49" charset="0"/>
              </a:rPr>
            </a:br>
            <a:r>
              <a:rPr lang="en-US" sz="4000" b="1" dirty="0" smtClean="0">
                <a:solidFill>
                  <a:srgbClr val="00B050"/>
                </a:solidFill>
                <a:latin typeface="Consolas" panose="020B0609020204030204" pitchFamily="49" charset="0"/>
              </a:rPr>
              <a:t>REFERENCES </a:t>
            </a:r>
            <a:r>
              <a:rPr lang="en-US" sz="4000" b="1" dirty="0">
                <a:solidFill>
                  <a:srgbClr val="00B050"/>
                </a:solidFill>
                <a:latin typeface="Consolas" panose="020B0609020204030204" pitchFamily="49" charset="0"/>
              </a:rPr>
              <a:t>Employees(</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a:t>
            </a:r>
          </a:p>
          <a:p>
            <a:r>
              <a:rPr lang="en-US" sz="4000" b="1" dirty="0">
                <a:solidFill>
                  <a:srgbClr val="FFFF00"/>
                </a:solidFill>
                <a:latin typeface="Consolas" panose="020B0609020204030204" pitchFamily="49" charset="0"/>
              </a:rPr>
              <a:t>CONSTRAINT </a:t>
            </a:r>
            <a:r>
              <a:rPr lang="en-US" sz="4000" b="1" dirty="0" err="1">
                <a:solidFill>
                  <a:srgbClr val="FFFF00"/>
                </a:solidFill>
                <a:latin typeface="Consolas" panose="020B0609020204030204" pitchFamily="49" charset="0"/>
              </a:rPr>
              <a:t>FK_EmployeesProjects_Projects</a:t>
            </a:r>
            <a:r>
              <a:rPr lang="en-US" sz="4000" b="1" dirty="0">
                <a:solidFill>
                  <a:srgbClr val="FFFF00"/>
                </a:solidFill>
                <a:latin typeface="Consolas" panose="020B0609020204030204" pitchFamily="49" charset="0"/>
              </a:rPr>
              <a:t> FOREIGN KEY(</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 </a:t>
            </a:r>
            <a:r>
              <a:rPr lang="en-US" sz="4000" b="1" dirty="0" smtClean="0">
                <a:solidFill>
                  <a:srgbClr val="FFFF00"/>
                </a:solidFill>
                <a:latin typeface="Consolas" panose="020B0609020204030204" pitchFamily="49" charset="0"/>
              </a:rPr>
              <a:t/>
            </a:r>
            <a:br>
              <a:rPr lang="en-US" sz="4000" b="1" dirty="0" smtClean="0">
                <a:solidFill>
                  <a:srgbClr val="FFFF00"/>
                </a:solidFill>
                <a:latin typeface="Consolas" panose="020B0609020204030204" pitchFamily="49" charset="0"/>
              </a:rPr>
            </a:br>
            <a:r>
              <a:rPr lang="en-US" sz="4000" b="1" dirty="0" smtClean="0">
                <a:solidFill>
                  <a:srgbClr val="FFFF00"/>
                </a:solidFill>
                <a:latin typeface="Consolas" panose="020B0609020204030204" pitchFamily="49" charset="0"/>
              </a:rPr>
              <a:t>REFERENCES </a:t>
            </a:r>
            <a:r>
              <a:rPr lang="en-US" sz="4000" b="1" dirty="0">
                <a:solidFill>
                  <a:srgbClr val="FFFF00"/>
                </a:solidFill>
                <a:latin typeface="Consolas" panose="020B0609020204030204" pitchFamily="49" charset="0"/>
              </a:rPr>
              <a:t>Projects(</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12" name="AutoShape 7"/>
          <p:cNvSpPr>
            <a:spLocks noChangeArrowheads="1"/>
          </p:cNvSpPr>
          <p:nvPr/>
        </p:nvSpPr>
        <p:spPr bwMode="auto">
          <a:xfrm>
            <a:off x="5637212" y="642743"/>
            <a:ext cx="2229557" cy="553342"/>
          </a:xfrm>
          <a:prstGeom prst="wedgeRoundRectCallout">
            <a:avLst>
              <a:gd name="adj1" fmla="val -41113"/>
              <a:gd name="adj2" fmla="val 776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9550046" y="3698529"/>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466012" y="3163902"/>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9" name="AutoShape 7"/>
          <p:cNvSpPr>
            <a:spLocks noChangeArrowheads="1"/>
          </p:cNvSpPr>
          <p:nvPr/>
        </p:nvSpPr>
        <p:spPr bwMode="auto">
          <a:xfrm>
            <a:off x="8990012" y="5572980"/>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4" name="AutoShape 7"/>
          <p:cNvSpPr>
            <a:spLocks noChangeArrowheads="1"/>
          </p:cNvSpPr>
          <p:nvPr/>
        </p:nvSpPr>
        <p:spPr bwMode="auto">
          <a:xfrm>
            <a:off x="6905978" y="5038353"/>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966660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UPDATE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Update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1061998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DELETE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Delete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2230535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E/R Diagram</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980661"/>
            <a:ext cx="10531813" cy="5730879"/>
          </a:xfrm>
          <a:prstGeom prst="rect">
            <a:avLst/>
          </a:prstGeom>
        </p:spPr>
      </p:pic>
    </p:spTree>
    <p:extLst>
      <p:ext uri="{BB962C8B-B14F-4D97-AF65-F5344CB8AC3E}">
        <p14:creationId xmlns:p14="http://schemas.microsoft.com/office/powerpoint/2010/main" val="41116148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0"/>
            <a:ext cx="12190413" cy="687027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1588"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JOINS</a:t>
            </a:r>
            <a:endParaRPr lang="en-GB" sz="8000" b="1" dirty="0">
              <a:ln>
                <a:solidFill>
                  <a:schemeClr val="bg1"/>
                </a:solidFill>
              </a:ln>
            </a:endParaRPr>
          </a:p>
        </p:txBody>
      </p:sp>
    </p:spTree>
    <p:extLst>
      <p:ext uri="{BB962C8B-B14F-4D97-AF65-F5344CB8AC3E}">
        <p14:creationId xmlns:p14="http://schemas.microsoft.com/office/powerpoint/2010/main" val="40515220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69245837"/>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ext uri="{D42A27DB-BD31-4B8C-83A1-F6EECF244321}">
                <p14:modId xmlns:p14="http://schemas.microsoft.com/office/powerpoint/2010/main" val="222648076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Tree>
    <p:extLst>
      <p:ext uri="{BB962C8B-B14F-4D97-AF65-F5344CB8AC3E}">
        <p14:creationId xmlns:p14="http://schemas.microsoft.com/office/powerpoint/2010/main" val="133538501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INNER 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smtClean="0"/>
              <a:t>Inner Join Syntax</a:t>
            </a:r>
            <a:endParaRPr lang="bg-BG" dirty="0"/>
          </a:p>
        </p:txBody>
      </p:sp>
      <p:sp>
        <p:nvSpPr>
          <p:cNvPr id="8" name="AutoShape 7"/>
          <p:cNvSpPr>
            <a:spLocks noChangeArrowheads="1"/>
          </p:cNvSpPr>
          <p:nvPr/>
        </p:nvSpPr>
        <p:spPr bwMode="auto">
          <a:xfrm>
            <a:off x="6094412" y="3180384"/>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74612" y="3738870"/>
            <a:ext cx="1371600" cy="73768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Inner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737683"/>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452644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1113682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extLst/>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264114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9320304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LEFT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65922" name="Rectangle 2"/>
          <p:cNvSpPr>
            <a:spLocks noGrp="1" noChangeArrowheads="1"/>
          </p:cNvSpPr>
          <p:nvPr>
            <p:ph type="title"/>
          </p:nvPr>
        </p:nvSpPr>
        <p:spPr/>
        <p:txBody>
          <a:bodyPr/>
          <a:lstStyle/>
          <a:p>
            <a:r>
              <a:rPr lang="en-US" dirty="0"/>
              <a:t>Left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3212" y="3738870"/>
            <a:ext cx="1371600"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Left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587470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741047"/>
          <a:ext cx="8763348" cy="13716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val="3103787398"/>
                  </a:ext>
                </a:extLst>
              </a:tr>
            </a:tbl>
          </a:graphicData>
        </a:graphic>
      </p:graphicFrame>
      <p:sp>
        <p:nvSpPr>
          <p:cNvPr id="15" name="TextBox 14"/>
          <p:cNvSpPr txBox="1"/>
          <p:nvPr/>
        </p:nvSpPr>
        <p:spPr>
          <a:xfrm>
            <a:off x="5485582" y="4217827"/>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017095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19711783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RIGHT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65922" name="Rectangle 2"/>
          <p:cNvSpPr>
            <a:spLocks noGrp="1" noChangeArrowheads="1"/>
          </p:cNvSpPr>
          <p:nvPr>
            <p:ph type="title"/>
          </p:nvPr>
        </p:nvSpPr>
        <p:spPr/>
        <p:txBody>
          <a:bodyPr/>
          <a:lstStyle/>
          <a:p>
            <a:r>
              <a:rPr lang="en-US" dirty="0"/>
              <a:t>Right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90310"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Right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044015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568628"/>
          <a:ext cx="8763348" cy="18288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60612" y="4045408"/>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431143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4028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FULL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Full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3008878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333220"/>
          <a:ext cx="8763348" cy="22860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val="45883218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85582" y="3810000"/>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995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#4210</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982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CROSS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465922" name="Rectangle 2"/>
          <p:cNvSpPr>
            <a:spLocks noGrp="1" noChangeArrowheads="1"/>
          </p:cNvSpPr>
          <p:nvPr>
            <p:ph type="title"/>
          </p:nvPr>
        </p:nvSpPr>
        <p:spPr/>
        <p:txBody>
          <a:bodyPr/>
          <a:lstStyle/>
          <a:p>
            <a:r>
              <a:rPr lang="en-US" dirty="0" smtClean="0"/>
              <a:t>Cross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188814"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Cross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No Join Conditions</a:t>
            </a:r>
            <a:endParaRPr lang="en-US" sz="2800" noProof="1">
              <a:solidFill>
                <a:srgbClr val="FFFFFF"/>
              </a:solidFill>
            </a:endParaRPr>
          </a:p>
        </p:txBody>
      </p:sp>
    </p:spTree>
    <p:extLst>
      <p:ext uri="{BB962C8B-B14F-4D97-AF65-F5344CB8AC3E}">
        <p14:creationId xmlns:p14="http://schemas.microsoft.com/office/powerpoint/2010/main" val="3681712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14" name="Table 13"/>
          <p:cNvGraphicFramePr>
            <a:graphicFrameLocks noGrp="1"/>
          </p:cNvGraphicFramePr>
          <p:nvPr>
            <p:extLst/>
          </p:nvPr>
        </p:nvGraphicFramePr>
        <p:xfrm>
          <a:off x="2059351" y="3849698"/>
          <a:ext cx="7502618" cy="2788282"/>
        </p:xfrm>
        <a:graphic>
          <a:graphicData uri="http://schemas.openxmlformats.org/drawingml/2006/table">
            <a:tbl>
              <a:tblPr firstRow="1" bandRow="1">
                <a:tableStyleId>{7DF18680-E054-41AD-8BC1-D1AEF772440D}</a:tableStyleId>
              </a:tblPr>
              <a:tblGrid>
                <a:gridCol w="1500762">
                  <a:extLst>
                    <a:ext uri="{9D8B030D-6E8A-4147-A177-3AD203B41FA5}">
                      <a16:colId xmlns:a16="http://schemas.microsoft.com/office/drawing/2014/main" val="187285565"/>
                    </a:ext>
                  </a:extLst>
                </a:gridCol>
                <a:gridCol w="1761415">
                  <a:extLst>
                    <a:ext uri="{9D8B030D-6E8A-4147-A177-3AD203B41FA5}">
                      <a16:colId xmlns:a16="http://schemas.microsoft.com/office/drawing/2014/main" val="184855798"/>
                    </a:ext>
                  </a:extLst>
                </a:gridCol>
                <a:gridCol w="1761415">
                  <a:extLst>
                    <a:ext uri="{9D8B030D-6E8A-4147-A177-3AD203B41FA5}">
                      <a16:colId xmlns:a16="http://schemas.microsoft.com/office/drawing/2014/main" val="1774347793"/>
                    </a:ext>
                  </a:extLst>
                </a:gridCol>
                <a:gridCol w="2479026">
                  <a:extLst>
                    <a:ext uri="{9D8B030D-6E8A-4147-A177-3AD203B41FA5}">
                      <a16:colId xmlns:a16="http://schemas.microsoft.com/office/drawing/2014/main" val="1719306019"/>
                    </a:ext>
                  </a:extLst>
                </a:gridCol>
              </a:tblGrid>
              <a:tr h="397191">
                <a:tc>
                  <a:txBody>
                    <a:bodyPr/>
                    <a:lstStyle/>
                    <a:p>
                      <a:r>
                        <a:rPr lang="en-US" sz="2100" dirty="0" err="1"/>
                        <a:t>EmployeeID</a:t>
                      </a:r>
                      <a:endParaRPr lang="bg-BG" sz="2100" dirty="0"/>
                    </a:p>
                  </a:txBody>
                  <a:tcPr marL="78285" marR="78285" marT="39143" marB="39143"/>
                </a:tc>
                <a:tc>
                  <a:txBody>
                    <a:bodyPr/>
                    <a:lstStyle/>
                    <a:p>
                      <a:r>
                        <a:rPr lang="en-US" sz="2100" dirty="0" err="1"/>
                        <a:t>DepartmentID</a:t>
                      </a:r>
                      <a:endParaRPr lang="bg-BG" sz="2100" dirty="0"/>
                    </a:p>
                  </a:txBody>
                  <a:tcPr marL="78285" marR="78285" marT="39143" marB="39143"/>
                </a:tc>
                <a:tc>
                  <a:txBody>
                    <a:bodyPr/>
                    <a:lstStyle/>
                    <a:p>
                      <a:r>
                        <a:rPr lang="en-US" sz="2100" i="0" dirty="0" err="1"/>
                        <a:t>DepartmentID</a:t>
                      </a:r>
                      <a:endParaRPr lang="bg-BG" sz="2100" i="0" dirty="0"/>
                    </a:p>
                  </a:txBody>
                  <a:tcPr marL="78285" marR="78285" marT="39143" marB="39143"/>
                </a:tc>
                <a:tc>
                  <a:txBody>
                    <a:bodyPr/>
                    <a:lstStyle/>
                    <a:p>
                      <a:r>
                        <a:rPr lang="en-US" sz="2100" i="0" dirty="0" err="1"/>
                        <a:t>DepartmentName</a:t>
                      </a:r>
                      <a:endParaRPr lang="bg-BG" sz="2100" i="0" dirty="0"/>
                    </a:p>
                  </a:txBody>
                  <a:tcPr marL="78285" marR="78285" marT="39143" marB="39143"/>
                </a:tc>
                <a:extLst>
                  <a:ext uri="{0D108BD9-81ED-4DB2-BD59-A6C34878D82A}">
                    <a16:rowId xmlns:a16="http://schemas.microsoft.com/office/drawing/2014/main" val="1704253151"/>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val="72343253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val="45883218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val="3103787398"/>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val="3856432737"/>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val="2719539950"/>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val="2722110989"/>
                  </a:ext>
                </a:extLst>
              </a:tr>
            </a:tbl>
          </a:graphicData>
        </a:graphic>
      </p:graphicFrame>
      <p:sp>
        <p:nvSpPr>
          <p:cNvPr id="15" name="TextBox 14"/>
          <p:cNvSpPr txBox="1"/>
          <p:nvPr/>
        </p:nvSpPr>
        <p:spPr>
          <a:xfrm>
            <a:off x="5268620" y="3368214"/>
            <a:ext cx="1084079" cy="523220"/>
          </a:xfrm>
          <a:prstGeom prst="rect">
            <a:avLst/>
          </a:prstGeom>
          <a:noFill/>
        </p:spPr>
        <p:txBody>
          <a:bodyPr wrap="none" rtlCol="0">
            <a:spAutoFit/>
          </a:bodyPr>
          <a:lstStyle/>
          <a:p>
            <a:r>
              <a:rPr lang="en-US" sz="2800" dirty="0"/>
              <a:t>Result</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65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67982671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53136"/>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smtClean="0">
                <a:solidFill>
                  <a:schemeClr val="tx2"/>
                </a:solidFill>
                <a:latin typeface="Consolas" panose="020B0609020204030204" pitchFamily="49" charset="0"/>
              </a:rPr>
              <a:t> SELECT </a:t>
            </a:r>
            <a:r>
              <a:rPr lang="en-US" sz="3200" b="1" dirty="0">
                <a:solidFill>
                  <a:schemeClr val="tx2"/>
                </a:solidFill>
                <a:latin typeface="Consolas" panose="020B0609020204030204" pitchFamily="49" charset="0"/>
              </a:rPr>
              <a:t>* </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Employees </a:t>
            </a:r>
            <a:r>
              <a:rPr lang="en-US" sz="3200" b="1" dirty="0">
                <a:solidFill>
                  <a:schemeClr val="tx2"/>
                </a:solidFill>
                <a:latin typeface="Consolas" panose="020B0609020204030204" pitchFamily="49" charset="0"/>
              </a:rPr>
              <a:t>AS </a:t>
            </a:r>
            <a:r>
              <a:rPr lang="en-US" sz="3200" b="1" dirty="0" smtClean="0">
                <a:solidFill>
                  <a:schemeClr val="tx2"/>
                </a:solidFill>
                <a:latin typeface="Consolas" panose="020B0609020204030204" pitchFamily="49" charset="0"/>
              </a:rPr>
              <a:t>e</a:t>
            </a:r>
          </a:p>
          <a:p>
            <a:pPr lvl="2"/>
            <a:r>
              <a:rPr lang="en-US" sz="3200" b="1" dirty="0" smtClean="0">
                <a:solidFill>
                  <a:schemeClr val="tx2"/>
                </a:solidFill>
                <a:latin typeface="Consolas" panose="020B0609020204030204" pitchFamily="49" charset="0"/>
              </a:rPr>
              <a:t>NATURAL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465922" name="Rectangle 2"/>
          <p:cNvSpPr>
            <a:spLocks noGrp="1" noChangeArrowheads="1"/>
          </p:cNvSpPr>
          <p:nvPr>
            <p:ph type="title"/>
          </p:nvPr>
        </p:nvSpPr>
        <p:spPr/>
        <p:txBody>
          <a:bodyPr/>
          <a:lstStyle/>
          <a:p>
            <a:r>
              <a:rPr lang="en-US" dirty="0" smtClean="0"/>
              <a:t>Natural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4423333"/>
            <a:ext cx="1409798"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Natural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Auto Join Conditions</a:t>
            </a:r>
            <a:endParaRPr lang="en-US" sz="2800" noProof="1">
              <a:solidFill>
                <a:srgbClr val="FFFFFF"/>
              </a:solidFill>
            </a:endParaRPr>
          </a:p>
        </p:txBody>
      </p:sp>
    </p:spTree>
    <p:extLst>
      <p:ext uri="{BB962C8B-B14F-4D97-AF65-F5344CB8AC3E}">
        <p14:creationId xmlns:p14="http://schemas.microsoft.com/office/powerpoint/2010/main" val="639759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2981385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86"/>
            <a:ext cx="12203113" cy="6847114"/>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36</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21432" y="10886"/>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Subqueries</a:t>
            </a:r>
            <a:endParaRPr lang="en-GB" sz="8000" b="1" dirty="0">
              <a:ln>
                <a:solidFill>
                  <a:schemeClr val="bg1"/>
                </a:solidFill>
              </a:ln>
            </a:endParaRPr>
          </a:p>
        </p:txBody>
      </p:sp>
    </p:spTree>
    <p:extLst>
      <p:ext uri="{BB962C8B-B14F-4D97-AF65-F5344CB8AC3E}">
        <p14:creationId xmlns:p14="http://schemas.microsoft.com/office/powerpoint/2010/main" val="331192104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graphicFrame>
        <p:nvGraphicFramePr>
          <p:cNvPr id="4" name="Table 3"/>
          <p:cNvGraphicFramePr>
            <a:graphicFrameLocks noGrp="1"/>
          </p:cNvGraphicFramePr>
          <p:nvPr>
            <p:extLst>
              <p:ext uri="{D42A27DB-BD31-4B8C-83A1-F6EECF244321}">
                <p14:modId xmlns:p14="http://schemas.microsoft.com/office/powerpoint/2010/main" val="4100849837"/>
              </p:ext>
            </p:extLst>
          </p:nvPr>
        </p:nvGraphicFramePr>
        <p:xfrm>
          <a:off x="912812" y="1752600"/>
          <a:ext cx="4191000" cy="18288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a:t>Salary</a:t>
                      </a:r>
                      <a:endParaRPr lang="bg-BG" dirty="0"/>
                    </a:p>
                  </a:txBody>
                  <a:tcPr/>
                </a:tc>
                <a:extLst>
                  <a:ext uri="{0D108BD9-81ED-4DB2-BD59-A6C34878D82A}">
                    <a16:rowId xmlns:a16="http://schemas.microsoft.com/office/drawing/2014/main" val="1969825376"/>
                  </a:ext>
                </a:extLst>
              </a:tr>
              <a:tr h="431800">
                <a:tc>
                  <a:txBody>
                    <a:bodyPr/>
                    <a:lstStyle/>
                    <a:p>
                      <a:r>
                        <a:rPr lang="en-US" dirty="0" smtClean="0"/>
                        <a:t>59</a:t>
                      </a:r>
                      <a:endParaRPr lang="bg-BG" dirty="0"/>
                    </a:p>
                  </a:txBody>
                  <a:tcPr/>
                </a:tc>
                <a:tc>
                  <a:txBody>
                    <a:bodyPr/>
                    <a:lstStyle/>
                    <a:p>
                      <a:r>
                        <a:rPr lang="en-US" dirty="0" smtClean="0"/>
                        <a:t>19,000</a:t>
                      </a:r>
                      <a:endParaRPr lang="bg-BG" dirty="0"/>
                    </a:p>
                  </a:txBody>
                  <a:tcPr/>
                </a:tc>
                <a:extLst>
                  <a:ext uri="{0D108BD9-81ED-4DB2-BD59-A6C34878D82A}">
                    <a16:rowId xmlns:a16="http://schemas.microsoft.com/office/drawing/2014/main" val="2845318136"/>
                  </a:ext>
                </a:extLst>
              </a:tr>
              <a:tr h="431800">
                <a:tc>
                  <a:txBody>
                    <a:bodyPr/>
                    <a:lstStyle/>
                    <a:p>
                      <a:r>
                        <a:rPr lang="en-US" dirty="0" smtClean="0"/>
                        <a:t>71</a:t>
                      </a:r>
                      <a:endParaRPr lang="bg-BG" dirty="0"/>
                    </a:p>
                  </a:txBody>
                  <a:tcPr/>
                </a:tc>
                <a:tc>
                  <a:txBody>
                    <a:bodyPr/>
                    <a:lstStyle/>
                    <a:p>
                      <a:r>
                        <a:rPr lang="en-US" dirty="0" smtClean="0"/>
                        <a:t>43,300</a:t>
                      </a:r>
                      <a:endParaRPr lang="bg-BG" dirty="0"/>
                    </a:p>
                  </a:txBody>
                  <a:tcPr/>
                </a:tc>
                <a:extLst>
                  <a:ext uri="{0D108BD9-81ED-4DB2-BD59-A6C34878D82A}">
                    <a16:rowId xmlns:a16="http://schemas.microsoft.com/office/drawing/2014/main" val="2968156586"/>
                  </a:ext>
                </a:extLst>
              </a:tr>
              <a:tr h="431800">
                <a:tc>
                  <a:txBody>
                    <a:bodyPr/>
                    <a:lstStyle/>
                    <a:p>
                      <a:r>
                        <a:rPr lang="bg-BG" dirty="0"/>
                        <a:t>...</a:t>
                      </a:r>
                    </a:p>
                  </a:txBody>
                  <a:tcPr/>
                </a:tc>
                <a:tc>
                  <a:txBody>
                    <a:bodyPr/>
                    <a:lstStyle/>
                    <a:p>
                      <a:r>
                        <a:rPr lang="bg-BG" dirty="0"/>
                        <a:t>...</a:t>
                      </a:r>
                    </a:p>
                  </a:txBody>
                  <a:tcPr/>
                </a:tc>
                <a:extLst>
                  <a:ext uri="{0D108BD9-81ED-4DB2-BD59-A6C34878D82A}">
                    <a16:rowId xmlns:a16="http://schemas.microsoft.com/office/drawing/2014/main" val="1476753229"/>
                  </a:ext>
                </a:extLst>
              </a:tr>
            </a:tbl>
          </a:graphicData>
        </a:graphic>
      </p:graphicFrame>
      <p:sp>
        <p:nvSpPr>
          <p:cNvPr id="6" name="TextBox 5"/>
          <p:cNvSpPr txBox="1"/>
          <p:nvPr/>
        </p:nvSpPr>
        <p:spPr>
          <a:xfrm>
            <a:off x="2128840" y="1207021"/>
            <a:ext cx="1758943" cy="523220"/>
          </a:xfrm>
          <a:prstGeom prst="rect">
            <a:avLst/>
          </a:prstGeom>
          <a:noFill/>
        </p:spPr>
        <p:txBody>
          <a:bodyPr wrap="none" rtlCol="0">
            <a:spAutoFit/>
          </a:bodyPr>
          <a:lstStyle/>
          <a:p>
            <a:r>
              <a:rPr lang="en-US" sz="2800" dirty="0"/>
              <a:t>Employees</a:t>
            </a:r>
          </a:p>
        </p:txBody>
      </p:sp>
      <p:graphicFrame>
        <p:nvGraphicFramePr>
          <p:cNvPr id="7" name="Table 6"/>
          <p:cNvGraphicFramePr>
            <a:graphicFrameLocks noGrp="1"/>
          </p:cNvGraphicFramePr>
          <p:nvPr>
            <p:extLst>
              <p:ext uri="{D42A27DB-BD31-4B8C-83A1-F6EECF244321}">
                <p14:modId xmlns:p14="http://schemas.microsoft.com/office/powerpoint/2010/main" val="1682399243"/>
              </p:ext>
            </p:extLst>
          </p:nvPr>
        </p:nvGraphicFramePr>
        <p:xfrm>
          <a:off x="7008812" y="4572000"/>
          <a:ext cx="4191000" cy="914400"/>
        </p:xfrm>
        <a:graphic>
          <a:graphicData uri="http://schemas.openxmlformats.org/drawingml/2006/table">
            <a:tbl>
              <a:tblPr firstRow="1" bandRow="1">
                <a:tableStyleId>{7DF18680-E054-41AD-8BC1-D1AEF772440D}</a:tableStyleId>
              </a:tblPr>
              <a:tblGrid>
                <a:gridCol w="2590800">
                  <a:extLst>
                    <a:ext uri="{9D8B030D-6E8A-4147-A177-3AD203B41FA5}">
                      <a16:colId xmlns:a16="http://schemas.microsoft.com/office/drawing/2014/main" val="1594468805"/>
                    </a:ext>
                  </a:extLst>
                </a:gridCol>
                <a:gridCol w="1600200">
                  <a:extLst>
                    <a:ext uri="{9D8B030D-6E8A-4147-A177-3AD203B41FA5}">
                      <a16:colId xmlns:a16="http://schemas.microsoft.com/office/drawing/2014/main" val="683614382"/>
                    </a:ext>
                  </a:extLst>
                </a:gridCol>
              </a:tblGrid>
              <a:tr h="457200">
                <a:tc>
                  <a:txBody>
                    <a:bodyPr/>
                    <a:lstStyle/>
                    <a:p>
                      <a:r>
                        <a:rPr lang="en-US" dirty="0" err="1" smtClean="0"/>
                        <a:t>DepartmentID</a:t>
                      </a:r>
                      <a:endParaRPr lang="bg-BG" dirty="0"/>
                    </a:p>
                  </a:txBody>
                  <a:tcPr/>
                </a:tc>
                <a:tc>
                  <a:txBody>
                    <a:bodyPr/>
                    <a:lstStyle/>
                    <a:p>
                      <a:r>
                        <a:rPr lang="en-US" dirty="0" smtClean="0"/>
                        <a:t>Name</a:t>
                      </a:r>
                      <a:endParaRPr lang="bg-BG" dirty="0"/>
                    </a:p>
                  </a:txBody>
                  <a:tcPr/>
                </a:tc>
                <a:extLst>
                  <a:ext uri="{0D108BD9-81ED-4DB2-BD59-A6C34878D82A}">
                    <a16:rowId xmlns:a16="http://schemas.microsoft.com/office/drawing/2014/main" val="1969825376"/>
                  </a:ext>
                </a:extLst>
              </a:tr>
              <a:tr h="431800">
                <a:tc>
                  <a:txBody>
                    <a:bodyPr/>
                    <a:lstStyle/>
                    <a:p>
                      <a:r>
                        <a:rPr lang="en-US" dirty="0" smtClean="0"/>
                        <a:t>10</a:t>
                      </a:r>
                      <a:endParaRPr lang="bg-BG" dirty="0"/>
                    </a:p>
                  </a:txBody>
                  <a:tcPr/>
                </a:tc>
                <a:tc>
                  <a:txBody>
                    <a:bodyPr/>
                    <a:lstStyle/>
                    <a:p>
                      <a:r>
                        <a:rPr lang="en-US" dirty="0" smtClean="0"/>
                        <a:t>Finance</a:t>
                      </a:r>
                      <a:endParaRPr lang="bg-BG" dirty="0"/>
                    </a:p>
                  </a:txBody>
                  <a:tcPr/>
                </a:tc>
                <a:extLst>
                  <a:ext uri="{0D108BD9-81ED-4DB2-BD59-A6C34878D82A}">
                    <a16:rowId xmlns:a16="http://schemas.microsoft.com/office/drawing/2014/main" val="2845318136"/>
                  </a:ext>
                </a:extLst>
              </a:tr>
            </a:tbl>
          </a:graphicData>
        </a:graphic>
      </p:graphicFrame>
      <p:sp>
        <p:nvSpPr>
          <p:cNvPr id="2" name="Rectangle 1"/>
          <p:cNvSpPr/>
          <p:nvPr/>
        </p:nvSpPr>
        <p:spPr>
          <a:xfrm>
            <a:off x="912812" y="4572000"/>
            <a:ext cx="41910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FF"/>
                </a:solidFill>
                <a:highlight>
                  <a:srgbClr val="FFFFFF"/>
                </a:highlight>
                <a:latin typeface="Consolas" panose="020B0609020204030204" pitchFamily="49" charset="0"/>
              </a:rPr>
              <a:t>WHERE</a:t>
            </a:r>
            <a:r>
              <a:rPr lang="en-GB" sz="2800" dirty="0">
                <a:solidFill>
                  <a:srgbClr val="000000"/>
                </a:solidFill>
                <a:highlight>
                  <a:srgbClr val="FFFFFF"/>
                </a:highlight>
                <a:latin typeface="Consolas" panose="020B0609020204030204" pitchFamily="49" charset="0"/>
              </a:rPr>
              <a:t> </a:t>
            </a:r>
            <a:r>
              <a:rPr lang="en-GB" sz="2800" dirty="0" err="1" smtClean="0">
                <a:solidFill>
                  <a:srgbClr val="000000"/>
                </a:solidFill>
                <a:highlight>
                  <a:srgbClr val="FFFFFF"/>
                </a:highlight>
                <a:latin typeface="Consolas" panose="020B0609020204030204" pitchFamily="49" charset="0"/>
              </a:rPr>
              <a:t>EmployeeID</a:t>
            </a:r>
            <a:r>
              <a:rPr lang="en-GB" sz="2800" dirty="0" smtClean="0">
                <a:solidFill>
                  <a:srgbClr val="000000"/>
                </a:solidFill>
                <a:highlight>
                  <a:srgbClr val="FFFFFF"/>
                </a:highlight>
                <a:latin typeface="Consolas" panose="020B0609020204030204" pitchFamily="49" charset="0"/>
              </a:rPr>
              <a:t> </a:t>
            </a:r>
            <a:r>
              <a:rPr lang="en-GB" sz="2800" dirty="0" smtClean="0">
                <a:solidFill>
                  <a:srgbClr val="808080"/>
                </a:solidFill>
                <a:highlight>
                  <a:srgbClr val="FFFFFF"/>
                </a:highlight>
                <a:latin typeface="Consolas" panose="020B0609020204030204" pitchFamily="49" charset="0"/>
              </a:rPr>
              <a:t>IN</a:t>
            </a:r>
            <a:r>
              <a:rPr lang="en-GB" sz="2800" dirty="0" smtClean="0">
                <a:solidFill>
                  <a:srgbClr val="000000"/>
                </a:solidFill>
                <a:highlight>
                  <a:srgbClr val="FFFFFF"/>
                </a:highlight>
                <a:latin typeface="Consolas" panose="020B0609020204030204" pitchFamily="49" charset="0"/>
              </a:rPr>
              <a:t> </a:t>
            </a:r>
            <a:endParaRPr lang="bg-BG" sz="2800" dirty="0"/>
          </a:p>
        </p:txBody>
      </p:sp>
      <p:sp>
        <p:nvSpPr>
          <p:cNvPr id="8" name="Rectangular Callout 7"/>
          <p:cNvSpPr/>
          <p:nvPr/>
        </p:nvSpPr>
        <p:spPr>
          <a:xfrm>
            <a:off x="5637212" y="1468631"/>
            <a:ext cx="2036943" cy="692919"/>
          </a:xfrm>
          <a:prstGeom prst="wedgeRectCallout">
            <a:avLst>
              <a:gd name="adj1" fmla="val -69806"/>
              <a:gd name="adj2" fmla="val 3755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Query</a:t>
            </a:r>
          </a:p>
        </p:txBody>
      </p:sp>
      <p:sp>
        <p:nvSpPr>
          <p:cNvPr id="9" name="Rectangular Callout 8"/>
          <p:cNvSpPr/>
          <p:nvPr/>
        </p:nvSpPr>
        <p:spPr>
          <a:xfrm>
            <a:off x="7050541" y="3556982"/>
            <a:ext cx="2036943" cy="692919"/>
          </a:xfrm>
          <a:prstGeom prst="wedgeRectCallout">
            <a:avLst>
              <a:gd name="adj1" fmla="val -36886"/>
              <a:gd name="adj2" fmla="val 8154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Subquery</a:t>
            </a:r>
          </a:p>
        </p:txBody>
      </p:sp>
      <p:sp>
        <p:nvSpPr>
          <p:cNvPr id="10" name="Up Arrow 9"/>
          <p:cNvSpPr/>
          <p:nvPr/>
        </p:nvSpPr>
        <p:spPr>
          <a:xfrm rot="10800000">
            <a:off x="2844047" y="3903441"/>
            <a:ext cx="328527" cy="439901"/>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5400000">
            <a:off x="5949360" y="4754638"/>
            <a:ext cx="327688" cy="572015"/>
          </a:xfrm>
          <a:prstGeom prst="upArrow">
            <a:avLst>
              <a:gd name="adj1" fmla="val 2892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821410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 SELECT * </a:t>
            </a:r>
          </a:p>
          <a:p>
            <a:pPr lvl="1"/>
            <a:r>
              <a:rPr lang="en-US" sz="3200" b="1" dirty="0">
                <a:solidFill>
                  <a:schemeClr val="tx2"/>
                </a:solidFill>
                <a:latin typeface="Consolas" panose="020B0609020204030204" pitchFamily="49" charset="0"/>
              </a:rPr>
              <a:t>   FROM Employees AS e</a:t>
            </a:r>
          </a:p>
          <a:p>
            <a:pPr lvl="1"/>
            <a:r>
              <a:rPr lang="en-US" sz="3200" b="1" dirty="0">
                <a:solidFill>
                  <a:schemeClr val="tx2"/>
                </a:solidFill>
                <a:latin typeface="Consolas" panose="020B0609020204030204" pitchFamily="49" charset="0"/>
              </a:rPr>
              <a:t>  WHERE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IN </a:t>
            </a:r>
            <a:endParaRPr lang="en-US" sz="3200" b="1" dirty="0" smtClean="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SELECT </a:t>
            </a:r>
            <a:r>
              <a:rPr lang="en-US" sz="3200" b="1" dirty="0" err="1">
                <a:solidFill>
                  <a:schemeClr val="tx2"/>
                </a:solidFill>
                <a:latin typeface="Consolas" panose="020B0609020204030204" pitchFamily="49" charset="0"/>
              </a:rPr>
              <a:t>d.DepartmentID</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FROM </a:t>
            </a:r>
            <a:r>
              <a:rPr lang="en-US" sz="3200" b="1" dirty="0">
                <a:solidFill>
                  <a:schemeClr val="tx2"/>
                </a:solidFill>
                <a:latin typeface="Consolas" panose="020B0609020204030204" pitchFamily="49" charset="0"/>
              </a:rPr>
              <a:t>Departments AS d</a:t>
            </a: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WHERE </a:t>
            </a:r>
            <a:r>
              <a:rPr lang="en-US" sz="3200" b="1" dirty="0" err="1" smtClean="0">
                <a:solidFill>
                  <a:schemeClr val="tx2"/>
                </a:solidFill>
                <a:latin typeface="Consolas" panose="020B0609020204030204" pitchFamily="49" charset="0"/>
              </a:rPr>
              <a:t>d.Name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'Finance')</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8" name="AutoShape 7"/>
          <p:cNvSpPr>
            <a:spLocks noChangeArrowheads="1"/>
          </p:cNvSpPr>
          <p:nvPr/>
        </p:nvSpPr>
        <p:spPr bwMode="auto">
          <a:xfrm>
            <a:off x="9256119" y="3994315"/>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46412" y="4734281"/>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3732212" y="2250527"/>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402694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66520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 MIN(</a:t>
            </a:r>
            <a:r>
              <a:rPr lang="en-US" sz="3200" b="1" dirty="0" err="1">
                <a:solidFill>
                  <a:schemeClr val="tx2"/>
                </a:solidFill>
                <a:latin typeface="Consolas" panose="020B0609020204030204" pitchFamily="49" charset="0"/>
              </a:rPr>
              <a:t>a.AverageSalary</a:t>
            </a:r>
            <a:r>
              <a:rPr lang="en-US" sz="3200" b="1" dirty="0">
                <a:solidFill>
                  <a:schemeClr val="tx2"/>
                </a:solidFill>
                <a:latin typeface="Consolas" panose="020B0609020204030204" pitchFamily="49" charset="0"/>
              </a:rPr>
              <a:t>) AS </a:t>
            </a:r>
            <a:r>
              <a:rPr lang="en-US" sz="3200" b="1" dirty="0" err="1">
                <a:solidFill>
                  <a:schemeClr val="tx2"/>
                </a:solidFill>
                <a:latin typeface="Consolas" panose="020B0609020204030204" pitchFamily="49" charset="0"/>
              </a:rPr>
              <a:t>MinAverageSalary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a:t>
            </a:r>
          </a:p>
          <a:p>
            <a:r>
              <a:rPr lang="en-US" sz="3200" b="1" dirty="0">
                <a:solidFill>
                  <a:schemeClr val="tx2"/>
                </a:solidFill>
                <a:latin typeface="Consolas" panose="020B0609020204030204" pitchFamily="49" charset="0"/>
              </a:rPr>
              <a:t>	 SELECT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a:t>
            </a:r>
          </a:p>
          <a:p>
            <a:r>
              <a:rPr lang="en-US" sz="3200" b="1" dirty="0" smtClean="0">
                <a:solidFill>
                  <a:schemeClr val="tx2"/>
                </a:solidFill>
                <a:latin typeface="Consolas" panose="020B0609020204030204" pitchFamily="49" charset="0"/>
              </a:rPr>
              <a:t>             AVG(</a:t>
            </a:r>
            <a:r>
              <a:rPr lang="en-US" sz="3200" b="1" dirty="0" err="1" smtClean="0">
                <a:solidFill>
                  <a:schemeClr val="tx2"/>
                </a:solidFill>
                <a:latin typeface="Consolas" panose="020B0609020204030204" pitchFamily="49" charset="0"/>
              </a:rPr>
              <a:t>e.Salary</a:t>
            </a:r>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AS </a:t>
            </a:r>
            <a:r>
              <a:rPr lang="en-US" sz="3200" b="1" dirty="0" err="1" smtClean="0">
                <a:solidFill>
                  <a:schemeClr val="tx2"/>
                </a:solidFill>
                <a:latin typeface="Consolas" panose="020B0609020204030204" pitchFamily="49" charset="0"/>
              </a:rPr>
              <a:t>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Employees AS e</a:t>
            </a:r>
          </a:p>
          <a:p>
            <a:r>
              <a:rPr lang="en-US" sz="3200" b="1" dirty="0">
                <a:solidFill>
                  <a:schemeClr val="tx2"/>
                </a:solidFill>
                <a:latin typeface="Consolas" panose="020B0609020204030204" pitchFamily="49" charset="0"/>
              </a:rPr>
              <a:t>	  GROUP BY </a:t>
            </a:r>
            <a:r>
              <a:rPr lang="en-US" sz="3200" b="1" dirty="0" err="1">
                <a:solidFill>
                  <a:schemeClr val="tx2"/>
                </a:solidFill>
                <a:latin typeface="Consolas" panose="020B0609020204030204" pitchFamily="49" charset="0"/>
              </a:rPr>
              <a:t>e.DepartmentID</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 </a:t>
            </a:r>
            <a:r>
              <a:rPr lang="en-US" sz="3200" b="1" dirty="0">
                <a:solidFill>
                  <a:schemeClr val="tx2"/>
                </a:solidFill>
                <a:latin typeface="Consolas" panose="020B0609020204030204" pitchFamily="49" charset="0"/>
              </a:rPr>
              <a:t>AS a</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12" name="AutoShape 7"/>
          <p:cNvSpPr>
            <a:spLocks noChangeArrowheads="1"/>
          </p:cNvSpPr>
          <p:nvPr/>
        </p:nvSpPr>
        <p:spPr bwMode="auto">
          <a:xfrm>
            <a:off x="2665412" y="5986839"/>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7466012" y="4572000"/>
            <a:ext cx="2971800" cy="558485"/>
          </a:xfrm>
          <a:prstGeom prst="wedgeRoundRectCallout">
            <a:avLst>
              <a:gd name="adj1" fmla="val -66462"/>
              <a:gd name="adj2" fmla="val 79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21861014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RELATIONS</a:t>
            </a:r>
            <a:endParaRPr lang="en-GB" sz="8000" b="1" dirty="0">
              <a:ln>
                <a:solidFill>
                  <a:schemeClr val="bg1"/>
                </a:solidFill>
              </a:ln>
            </a:endParaRPr>
          </a:p>
        </p:txBody>
      </p:sp>
    </p:spTree>
    <p:extLst>
      <p:ext uri="{BB962C8B-B14F-4D97-AF65-F5344CB8AC3E}">
        <p14:creationId xmlns:p14="http://schemas.microsoft.com/office/powerpoint/2010/main" val="201024034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40</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1524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Indices</a:t>
            </a:r>
            <a:endParaRPr lang="en-GB" sz="8000" b="1" dirty="0">
              <a:ln>
                <a:solidFill>
                  <a:schemeClr val="bg1"/>
                </a:solidFill>
              </a:ln>
            </a:endParaRPr>
          </a:p>
        </p:txBody>
      </p:sp>
    </p:spTree>
    <p:extLst>
      <p:ext uri="{BB962C8B-B14F-4D97-AF65-F5344CB8AC3E}">
        <p14:creationId xmlns:p14="http://schemas.microsoft.com/office/powerpoint/2010/main" val="313753665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465922" name="Rectangle 2"/>
          <p:cNvSpPr>
            <a:spLocks noGrp="1" noChangeArrowheads="1"/>
          </p:cNvSpPr>
          <p:nvPr>
            <p:ph type="title"/>
          </p:nvPr>
        </p:nvSpPr>
        <p:spPr/>
        <p:txBody>
          <a:bodyPr/>
          <a:lstStyle/>
          <a:p>
            <a:r>
              <a:rPr lang="en-US" dirty="0"/>
              <a:t>Indices</a:t>
            </a:r>
            <a:endParaRPr lang="bg-BG"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2141561941"/>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853399" y="627903"/>
            <a:ext cx="2087879" cy="523220"/>
          </a:xfrm>
          <a:prstGeom prst="rect">
            <a:avLst/>
          </a:prstGeom>
          <a:noFill/>
        </p:spPr>
        <p:txBody>
          <a:bodyPr wrap="square" rtlCol="0">
            <a:spAutoFit/>
          </a:bodyPr>
          <a:lstStyle/>
          <a:p>
            <a:r>
              <a:rPr lang="en-US" sz="2800" dirty="0" err="1"/>
              <a:t>EmployeeID</a:t>
            </a:r>
            <a:endParaRPr lang="en-US" sz="2800" dirty="0"/>
          </a:p>
        </p:txBody>
      </p:sp>
      <p:sp>
        <p:nvSpPr>
          <p:cNvPr id="7" name="Up Arrow 6"/>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Up Arrow 7"/>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Up Arrow 8"/>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3331510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88814" y="4121316"/>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a:t>
            </a:r>
            <a:r>
              <a:rPr lang="en-US" sz="3200" b="1" dirty="0" smtClean="0">
                <a:solidFill>
                  <a:schemeClr val="tx2"/>
                </a:solidFill>
                <a:latin typeface="Consolas" panose="020B0609020204030204" pitchFamily="49" charset="0"/>
              </a:rPr>
              <a:t>INDEX </a:t>
            </a:r>
            <a:br>
              <a:rPr lang="en-US" sz="3200" b="1" dirty="0" smtClean="0">
                <a:solidFill>
                  <a:schemeClr val="tx2"/>
                </a:solidFill>
                <a:latin typeface="Consolas" panose="020B0609020204030204" pitchFamily="49" charset="0"/>
              </a:rPr>
            </a:br>
            <a:r>
              <a:rPr lang="en-US" sz="3200" b="1" dirty="0" err="1" smtClean="0">
                <a:solidFill>
                  <a:schemeClr val="tx2"/>
                </a:solidFill>
                <a:latin typeface="Consolas" panose="020B0609020204030204" pitchFamily="49" charset="0"/>
              </a:rPr>
              <a:t>ix_employees_first_name_last_name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a:t>
            </a:r>
            <a:r>
              <a:rPr lang="en-US" sz="3200" b="1" dirty="0" smtClean="0">
                <a:solidFill>
                  <a:schemeClr val="tx2"/>
                </a:solidFill>
                <a:latin typeface="Consolas" panose="020B0609020204030204" pitchFamily="49" charset="0"/>
              </a:rPr>
              <a:t>employees(</a:t>
            </a:r>
            <a:r>
              <a:rPr lang="en-US" sz="3200" b="1" dirty="0" err="1" smtClean="0">
                <a:solidFill>
                  <a:schemeClr val="tx2"/>
                </a:solidFill>
                <a:latin typeface="Consolas" panose="020B0609020204030204" pitchFamily="49" charset="0"/>
              </a:rPr>
              <a:t>first_name</a:t>
            </a:r>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last_name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10" name="Rectangle 9"/>
          <p:cNvSpPr>
            <a:spLocks noChangeArrowheads="1"/>
          </p:cNvSpPr>
          <p:nvPr/>
        </p:nvSpPr>
        <p:spPr bwMode="auto">
          <a:xfrm>
            <a:off x="188814" y="1533370"/>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NONCLUSTERED </a:t>
            </a:r>
            <a:r>
              <a:rPr lang="en-US" sz="3200" b="1" dirty="0" smtClean="0">
                <a:solidFill>
                  <a:schemeClr val="tx2"/>
                </a:solidFill>
                <a:latin typeface="Consolas" panose="020B0609020204030204" pitchFamily="49" charset="0"/>
              </a:rPr>
              <a:t>INDEX </a:t>
            </a:r>
            <a:r>
              <a:rPr lang="en-US" sz="3200" b="1" dirty="0" err="1" smtClean="0">
                <a:solidFill>
                  <a:schemeClr val="tx2"/>
                </a:solidFill>
                <a:latin typeface="Consolas" panose="020B0609020204030204" pitchFamily="49" charset="0"/>
              </a:rPr>
              <a:t>IX_Employees_FirstName_LastName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Employees(</a:t>
            </a:r>
            <a:r>
              <a:rPr lang="en-US" sz="3200" b="1" dirty="0" err="1">
                <a:solidFill>
                  <a:schemeClr val="tx2"/>
                </a:solidFill>
                <a:latin typeface="Consolas" panose="020B0609020204030204" pitchFamily="49" charset="0"/>
              </a:rPr>
              <a:t>FirstName</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465922" name="Rectangle 2"/>
          <p:cNvSpPr>
            <a:spLocks noGrp="1" noChangeArrowheads="1"/>
          </p:cNvSpPr>
          <p:nvPr>
            <p:ph type="title"/>
          </p:nvPr>
        </p:nvSpPr>
        <p:spPr/>
        <p:txBody>
          <a:bodyPr/>
          <a:lstStyle/>
          <a:p>
            <a:r>
              <a:rPr lang="en-US" dirty="0"/>
              <a:t>Indices</a:t>
            </a:r>
            <a:r>
              <a:rPr lang="en-US" dirty="0" smtClean="0"/>
              <a:t> Syntax</a:t>
            </a:r>
            <a:endParaRPr lang="bg-BG" dirty="0"/>
          </a:p>
        </p:txBody>
      </p:sp>
      <p:sp>
        <p:nvSpPr>
          <p:cNvPr id="8" name="AutoShape 7"/>
          <p:cNvSpPr>
            <a:spLocks noChangeArrowheads="1"/>
          </p:cNvSpPr>
          <p:nvPr/>
        </p:nvSpPr>
        <p:spPr bwMode="auto">
          <a:xfrm>
            <a:off x="1548629"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3" name="AutoShape 7"/>
          <p:cNvSpPr>
            <a:spLocks noChangeArrowheads="1"/>
          </p:cNvSpPr>
          <p:nvPr/>
        </p:nvSpPr>
        <p:spPr bwMode="auto">
          <a:xfrm>
            <a:off x="4494212" y="78376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Index Type</a:t>
            </a:r>
            <a:endParaRPr lang="en-US" sz="2800" noProof="1">
              <a:solidFill>
                <a:srgbClr val="FFFFFF"/>
              </a:solidFill>
            </a:endParaRPr>
          </a:p>
        </p:txBody>
      </p:sp>
      <p:sp>
        <p:nvSpPr>
          <p:cNvPr id="11" name="AutoShape 7"/>
          <p:cNvSpPr>
            <a:spLocks noChangeArrowheads="1"/>
          </p:cNvSpPr>
          <p:nvPr/>
        </p:nvSpPr>
        <p:spPr bwMode="auto">
          <a:xfrm>
            <a:off x="5484812"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4" name="AutoShape 7"/>
          <p:cNvSpPr>
            <a:spLocks noChangeArrowheads="1"/>
          </p:cNvSpPr>
          <p:nvPr/>
        </p:nvSpPr>
        <p:spPr bwMode="auto">
          <a:xfrm>
            <a:off x="1370012"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6" name="AutoShape 7"/>
          <p:cNvSpPr>
            <a:spLocks noChangeArrowheads="1"/>
          </p:cNvSpPr>
          <p:nvPr/>
        </p:nvSpPr>
        <p:spPr bwMode="auto">
          <a:xfrm>
            <a:off x="5306195"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7" name="AutoShape 7"/>
          <p:cNvSpPr>
            <a:spLocks noChangeArrowheads="1"/>
          </p:cNvSpPr>
          <p:nvPr/>
        </p:nvSpPr>
        <p:spPr bwMode="auto">
          <a:xfrm>
            <a:off x="9023434" y="1547481"/>
            <a:ext cx="2971800" cy="558485"/>
          </a:xfrm>
          <a:prstGeom prst="wedgeRoundRectCallout">
            <a:avLst>
              <a:gd name="adj1" fmla="val -20878"/>
              <a:gd name="adj2" fmla="val 493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MSSQL</a:t>
            </a:r>
            <a:endParaRPr lang="en-US" sz="2800" noProof="1">
              <a:solidFill>
                <a:srgbClr val="FFFFFF"/>
              </a:solidFill>
            </a:endParaRPr>
          </a:p>
        </p:txBody>
      </p:sp>
      <p:sp>
        <p:nvSpPr>
          <p:cNvPr id="18" name="AutoShape 7"/>
          <p:cNvSpPr>
            <a:spLocks noChangeArrowheads="1"/>
          </p:cNvSpPr>
          <p:nvPr/>
        </p:nvSpPr>
        <p:spPr bwMode="auto">
          <a:xfrm>
            <a:off x="9044424" y="4125227"/>
            <a:ext cx="2971800" cy="558485"/>
          </a:xfrm>
          <a:prstGeom prst="wedgeRoundRectCallout">
            <a:avLst>
              <a:gd name="adj1" fmla="val -22777"/>
              <a:gd name="adj2" fmla="val 4324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MySQL</a:t>
            </a:r>
            <a:endParaRPr lang="en-US" sz="2800" noProof="1">
              <a:solidFill>
                <a:srgbClr val="FFFFFF"/>
              </a:solidFill>
            </a:endParaRPr>
          </a:p>
        </p:txBody>
      </p:sp>
    </p:spTree>
    <p:extLst>
      <p:ext uri="{BB962C8B-B14F-4D97-AF65-F5344CB8AC3E}">
        <p14:creationId xmlns:p14="http://schemas.microsoft.com/office/powerpoint/2010/main" val="2292571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1" grpId="0" animBg="1"/>
      <p:bldP spid="14"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a:t>Table Relations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3922597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C# Part I</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92647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One-to-One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2122562302"/>
              </p:ext>
            </p:extLst>
          </p:nvPr>
        </p:nvGraphicFramePr>
        <p:xfrm>
          <a:off x="760412" y="3110960"/>
          <a:ext cx="3503342" cy="13716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val="1594468805"/>
                    </a:ext>
                  </a:extLst>
                </a:gridCol>
                <a:gridCol w="1751671">
                  <a:extLst>
                    <a:ext uri="{9D8B030D-6E8A-4147-A177-3AD203B41FA5}">
                      <a16:colId xmlns:a16="http://schemas.microsoft.com/office/drawing/2014/main" val="683614382"/>
                    </a:ext>
                  </a:extLst>
                </a:gridCol>
              </a:tblGrid>
              <a:tr h="431800">
                <a:tc>
                  <a:txBody>
                    <a:bodyPr/>
                    <a:lstStyle/>
                    <a:p>
                      <a:r>
                        <a:rPr lang="en-US" dirty="0" err="1"/>
                        <a:t>CarID</a:t>
                      </a:r>
                      <a:endParaRPr lang="bg-BG" dirty="0"/>
                    </a:p>
                  </a:txBody>
                  <a:tcPr/>
                </a:tc>
                <a:tc>
                  <a:txBody>
                    <a:bodyPr/>
                    <a:lstStyle/>
                    <a:p>
                      <a:r>
                        <a:rPr lang="en-US" dirty="0" err="1"/>
                        <a:t>DriverID</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166</a:t>
                      </a:r>
                      <a:endParaRPr lang="bg-BG" dirty="0"/>
                    </a:p>
                  </a:txBody>
                  <a:tcPr/>
                </a:tc>
                <a:extLst>
                  <a:ext uri="{0D108BD9-81ED-4DB2-BD59-A6C34878D82A}">
                    <a16:rowId xmlns:a16="http://schemas.microsoft.com/office/drawing/2014/main" val="2845318136"/>
                  </a:ext>
                </a:extLst>
              </a:tr>
              <a:tr h="431800">
                <a:tc>
                  <a:txBody>
                    <a:bodyPr/>
                    <a:lstStyle/>
                    <a:p>
                      <a:r>
                        <a:rPr lang="en-US" dirty="0"/>
                        <a:t>2</a:t>
                      </a:r>
                      <a:endParaRPr lang="bg-BG" dirty="0"/>
                    </a:p>
                  </a:txBody>
                  <a:tcPr/>
                </a:tc>
                <a:tc>
                  <a:txBody>
                    <a:bodyPr/>
                    <a:lstStyle/>
                    <a:p>
                      <a:r>
                        <a:rPr lang="en-US" dirty="0"/>
                        <a:t>102</a:t>
                      </a:r>
                      <a:endParaRPr lang="bg-BG" dirty="0"/>
                    </a:p>
                  </a:txBody>
                  <a:tcPr/>
                </a:tc>
                <a:extLst>
                  <a:ext uri="{0D108BD9-81ED-4DB2-BD59-A6C34878D82A}">
                    <a16:rowId xmlns:a16="http://schemas.microsoft.com/office/drawing/2014/main" val="69063411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65644129"/>
              </p:ext>
            </p:extLst>
          </p:nvPr>
        </p:nvGraphicFramePr>
        <p:xfrm>
          <a:off x="7389812" y="3110960"/>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val="1594468805"/>
                    </a:ext>
                  </a:extLst>
                </a:gridCol>
                <a:gridCol w="2019300">
                  <a:extLst>
                    <a:ext uri="{9D8B030D-6E8A-4147-A177-3AD203B41FA5}">
                      <a16:colId xmlns:a16="http://schemas.microsoft.com/office/drawing/2014/main" val="683614382"/>
                    </a:ext>
                  </a:extLst>
                </a:gridCol>
              </a:tblGrid>
              <a:tr h="431800">
                <a:tc>
                  <a:txBody>
                    <a:bodyPr/>
                    <a:lstStyle/>
                    <a:p>
                      <a:r>
                        <a:rPr lang="en-US" dirty="0" err="1"/>
                        <a:t>DriverID</a:t>
                      </a:r>
                      <a:endParaRPr lang="bg-BG" dirty="0"/>
                    </a:p>
                  </a:txBody>
                  <a:tcPr/>
                </a:tc>
                <a:tc>
                  <a:txBody>
                    <a:bodyPr/>
                    <a:lstStyle/>
                    <a:p>
                      <a:r>
                        <a:rPr lang="en-US" dirty="0" err="1"/>
                        <a:t>DriverName</a:t>
                      </a:r>
                      <a:endParaRPr lang="bg-BG" dirty="0"/>
                    </a:p>
                  </a:txBody>
                  <a:tcPr/>
                </a:tc>
                <a:extLst>
                  <a:ext uri="{0D108BD9-81ED-4DB2-BD59-A6C34878D82A}">
                    <a16:rowId xmlns:a16="http://schemas.microsoft.com/office/drawing/2014/main" val="1969825376"/>
                  </a:ext>
                </a:extLst>
              </a:tr>
              <a:tr h="431800">
                <a:tc>
                  <a:txBody>
                    <a:bodyPr/>
                    <a:lstStyle/>
                    <a:p>
                      <a:r>
                        <a:rPr lang="en-US" dirty="0"/>
                        <a:t>166</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102</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51412" y="37205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51412" y="42539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2566410"/>
            <a:ext cx="806888" cy="523220"/>
          </a:xfrm>
          <a:prstGeom prst="rect">
            <a:avLst/>
          </a:prstGeom>
          <a:noFill/>
        </p:spPr>
        <p:txBody>
          <a:bodyPr wrap="none" rtlCol="0">
            <a:spAutoFit/>
          </a:bodyPr>
          <a:lstStyle/>
          <a:p>
            <a:r>
              <a:rPr lang="en-US" sz="2800" dirty="0"/>
              <a:t>Cars</a:t>
            </a:r>
          </a:p>
        </p:txBody>
      </p:sp>
      <p:sp>
        <p:nvSpPr>
          <p:cNvPr id="14" name="TextBox 13"/>
          <p:cNvSpPr txBox="1"/>
          <p:nvPr/>
        </p:nvSpPr>
        <p:spPr>
          <a:xfrm>
            <a:off x="8542977" y="2514600"/>
            <a:ext cx="1208921" cy="523220"/>
          </a:xfrm>
          <a:prstGeom prst="rect">
            <a:avLst/>
          </a:prstGeom>
          <a:noFill/>
        </p:spPr>
        <p:txBody>
          <a:bodyPr wrap="none" rtlCol="0">
            <a:spAutoFit/>
          </a:bodyPr>
          <a:lstStyle/>
          <a:p>
            <a:r>
              <a:rPr lang="en-US" sz="2800" dirty="0"/>
              <a:t>Drivers</a:t>
            </a:r>
          </a:p>
        </p:txBody>
      </p:sp>
      <p:sp>
        <p:nvSpPr>
          <p:cNvPr id="15" name="Rectangular Callout 14"/>
          <p:cNvSpPr/>
          <p:nvPr/>
        </p:nvSpPr>
        <p:spPr>
          <a:xfrm>
            <a:off x="426748" y="215431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550628" y="215297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77613" y="4787360"/>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Tree>
    <p:extLst>
      <p:ext uri="{BB962C8B-B14F-4D97-AF65-F5344CB8AC3E}">
        <p14:creationId xmlns:p14="http://schemas.microsoft.com/office/powerpoint/2010/main" val="251690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INT UNIQUE,</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6887303" y="5840832"/>
            <a:ext cx="2229557" cy="55996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Tree>
    <p:extLst>
      <p:ext uri="{BB962C8B-B14F-4D97-AF65-F5344CB8AC3E}">
        <p14:creationId xmlns:p14="http://schemas.microsoft.com/office/powerpoint/2010/main" val="991746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FK_Cars_Drivers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Drivers(</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3710885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One-to-Many/Many-to-One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222016076"/>
              </p:ext>
            </p:extLst>
          </p:nvPr>
        </p:nvGraphicFramePr>
        <p:xfrm>
          <a:off x="725455" y="3207122"/>
          <a:ext cx="3503342" cy="9144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val="1594468805"/>
                    </a:ext>
                  </a:extLst>
                </a:gridCol>
                <a:gridCol w="1751671">
                  <a:extLst>
                    <a:ext uri="{9D8B030D-6E8A-4147-A177-3AD203B41FA5}">
                      <a16:colId xmlns:a16="http://schemas.microsoft.com/office/drawing/2014/main" val="683614382"/>
                    </a:ext>
                  </a:extLst>
                </a:gridCol>
              </a:tblGrid>
              <a:tr h="431800">
                <a:tc>
                  <a:txBody>
                    <a:bodyPr/>
                    <a:lstStyle/>
                    <a:p>
                      <a:r>
                        <a:rPr lang="en-US" dirty="0" err="1"/>
                        <a:t>MountainID</a:t>
                      </a:r>
                      <a:endParaRPr lang="bg-BG" dirty="0"/>
                    </a:p>
                  </a:txBody>
                  <a:tcPr/>
                </a:tc>
                <a:tc>
                  <a:txBody>
                    <a:bodyPr/>
                    <a:lstStyle/>
                    <a:p>
                      <a:r>
                        <a:rPr lang="en-US" dirty="0"/>
                        <a:t>Name</a:t>
                      </a:r>
                      <a:endParaRPr lang="bg-BG" dirty="0"/>
                    </a:p>
                  </a:txBody>
                  <a:tcPr/>
                </a:tc>
                <a:extLst>
                  <a:ext uri="{0D108BD9-81ED-4DB2-BD59-A6C34878D82A}">
                    <a16:rowId xmlns:a16="http://schemas.microsoft.com/office/drawing/2014/main" val="1969825376"/>
                  </a:ext>
                </a:extLst>
              </a:tr>
              <a:tr h="431800">
                <a:tc>
                  <a:txBody>
                    <a:bodyPr/>
                    <a:lstStyle/>
                    <a:p>
                      <a:r>
                        <a:rPr lang="en-US" dirty="0"/>
                        <a:t>5</a:t>
                      </a:r>
                      <a:endParaRPr lang="bg-BG" dirty="0"/>
                    </a:p>
                  </a:txBody>
                  <a:tcPr/>
                </a:tc>
                <a:tc>
                  <a:txBody>
                    <a:bodyPr/>
                    <a:lstStyle/>
                    <a:p>
                      <a:r>
                        <a:rPr lang="en-US" dirty="0"/>
                        <a:t>Caucasus</a:t>
                      </a:r>
                      <a:endParaRPr lang="bg-BG" dirty="0"/>
                    </a:p>
                  </a:txBody>
                  <a:tcPr/>
                </a:tc>
                <a:extLst>
                  <a:ext uri="{0D108BD9-81ED-4DB2-BD59-A6C34878D82A}">
                    <a16:rowId xmlns:a16="http://schemas.microsoft.com/office/drawing/2014/main" val="2845318136"/>
                  </a:ext>
                </a:extLst>
              </a:tr>
            </a:tbl>
          </a:graphicData>
        </a:graphic>
      </p:graphicFrame>
      <p:cxnSp>
        <p:nvCxnSpPr>
          <p:cNvPr id="11" name="Straight Arrow Connector 10"/>
          <p:cNvCxnSpPr/>
          <p:nvPr/>
        </p:nvCxnSpPr>
        <p:spPr>
          <a:xfrm flipH="1">
            <a:off x="4945545" y="3796760"/>
            <a:ext cx="165405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97850" y="2662572"/>
            <a:ext cx="1755930" cy="523220"/>
          </a:xfrm>
          <a:prstGeom prst="rect">
            <a:avLst/>
          </a:prstGeom>
          <a:noFill/>
        </p:spPr>
        <p:txBody>
          <a:bodyPr wrap="none" rtlCol="0">
            <a:spAutoFit/>
          </a:bodyPr>
          <a:lstStyle/>
          <a:p>
            <a:r>
              <a:rPr lang="en-US" sz="2800" dirty="0"/>
              <a:t>Mountains</a:t>
            </a:r>
          </a:p>
        </p:txBody>
      </p:sp>
      <p:sp>
        <p:nvSpPr>
          <p:cNvPr id="15" name="Rectangular Callout 14"/>
          <p:cNvSpPr/>
          <p:nvPr/>
        </p:nvSpPr>
        <p:spPr>
          <a:xfrm>
            <a:off x="391791" y="224422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493704" y="230990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45545" y="4264674"/>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graphicFrame>
        <p:nvGraphicFramePr>
          <p:cNvPr id="16" name="Table 15"/>
          <p:cNvGraphicFramePr>
            <a:graphicFrameLocks noGrp="1"/>
          </p:cNvGraphicFramePr>
          <p:nvPr>
            <p:extLst>
              <p:ext uri="{D42A27DB-BD31-4B8C-83A1-F6EECF244321}">
                <p14:modId xmlns:p14="http://schemas.microsoft.com/office/powerpoint/2010/main" val="421133089"/>
              </p:ext>
            </p:extLst>
          </p:nvPr>
        </p:nvGraphicFramePr>
        <p:xfrm>
          <a:off x="7466011" y="3141440"/>
          <a:ext cx="4305704" cy="1371600"/>
        </p:xfrm>
        <a:graphic>
          <a:graphicData uri="http://schemas.openxmlformats.org/drawingml/2006/table">
            <a:tbl>
              <a:tblPr firstRow="1" bandRow="1">
                <a:tableStyleId>{7DF18680-E054-41AD-8BC1-D1AEF772440D}</a:tableStyleId>
              </a:tblPr>
              <a:tblGrid>
                <a:gridCol w="1738549">
                  <a:extLst>
                    <a:ext uri="{9D8B030D-6E8A-4147-A177-3AD203B41FA5}">
                      <a16:colId xmlns:a16="http://schemas.microsoft.com/office/drawing/2014/main" val="1594468805"/>
                    </a:ext>
                  </a:extLst>
                </a:gridCol>
                <a:gridCol w="2567155">
                  <a:extLst>
                    <a:ext uri="{9D8B030D-6E8A-4147-A177-3AD203B41FA5}">
                      <a16:colId xmlns:a16="http://schemas.microsoft.com/office/drawing/2014/main" val="683614382"/>
                    </a:ext>
                  </a:extLst>
                </a:gridCol>
              </a:tblGrid>
              <a:tr h="431800">
                <a:tc>
                  <a:txBody>
                    <a:bodyPr/>
                    <a:lstStyle/>
                    <a:p>
                      <a:r>
                        <a:rPr lang="en-US" dirty="0" err="1"/>
                        <a:t>PeakID</a:t>
                      </a:r>
                      <a:endParaRPr lang="bg-BG" dirty="0"/>
                    </a:p>
                  </a:txBody>
                  <a:tcPr/>
                </a:tc>
                <a:tc>
                  <a:txBody>
                    <a:bodyPr/>
                    <a:lstStyle/>
                    <a:p>
                      <a:r>
                        <a:rPr lang="en-US" dirty="0" err="1"/>
                        <a:t>MountainID</a:t>
                      </a:r>
                      <a:endParaRPr lang="bg-BG" dirty="0"/>
                    </a:p>
                  </a:txBody>
                  <a:tcPr/>
                </a:tc>
                <a:extLst>
                  <a:ext uri="{0D108BD9-81ED-4DB2-BD59-A6C34878D82A}">
                    <a16:rowId xmlns:a16="http://schemas.microsoft.com/office/drawing/2014/main" val="1969825376"/>
                  </a:ext>
                </a:extLst>
              </a:tr>
              <a:tr h="431800">
                <a:tc>
                  <a:txBody>
                    <a:bodyPr/>
                    <a:lstStyle/>
                    <a:p>
                      <a:r>
                        <a:rPr lang="en-US" dirty="0"/>
                        <a:t>61</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val="2845318136"/>
                  </a:ext>
                </a:extLst>
              </a:tr>
              <a:tr h="431800">
                <a:tc>
                  <a:txBody>
                    <a:bodyPr/>
                    <a:lstStyle/>
                    <a:p>
                      <a:r>
                        <a:rPr lang="en-US" dirty="0"/>
                        <a:t>66</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val="1625239393"/>
                  </a:ext>
                </a:extLst>
              </a:tr>
            </a:tbl>
          </a:graphicData>
        </a:graphic>
      </p:graphicFrame>
      <p:sp>
        <p:nvSpPr>
          <p:cNvPr id="18" name="TextBox 17"/>
          <p:cNvSpPr txBox="1"/>
          <p:nvPr/>
        </p:nvSpPr>
        <p:spPr>
          <a:xfrm>
            <a:off x="9111801" y="2596890"/>
            <a:ext cx="1014124" cy="523220"/>
          </a:xfrm>
          <a:prstGeom prst="rect">
            <a:avLst/>
          </a:prstGeom>
          <a:noFill/>
        </p:spPr>
        <p:txBody>
          <a:bodyPr wrap="none" rtlCol="0">
            <a:spAutoFit/>
          </a:bodyPr>
          <a:lstStyle/>
          <a:p>
            <a:r>
              <a:rPr lang="en-US" sz="2800" dirty="0"/>
              <a:t>Peaks</a:t>
            </a:r>
          </a:p>
        </p:txBody>
      </p:sp>
    </p:spTree>
    <p:extLst>
      <p:ext uri="{BB962C8B-B14F-4D97-AF65-F5344CB8AC3E}">
        <p14:creationId xmlns:p14="http://schemas.microsoft.com/office/powerpoint/2010/main" val="3454241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Mountains(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Peaks(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PeakId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smtClean="0">
                <a:solidFill>
                  <a:schemeClr val="tx2"/>
                </a:solidFill>
                <a:latin typeface="Consolas" panose="020B0609020204030204" pitchFamily="49" charset="0"/>
              </a:rPr>
              <a:t>FK_Peaks_Mountains</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FOREIGN </a:t>
            </a:r>
            <a:r>
              <a:rPr lang="en-US" sz="3200" b="1" dirty="0" smtClean="0">
                <a:solidFill>
                  <a:schemeClr val="tx2"/>
                </a:solidFill>
                <a:latin typeface="Consolas" panose="020B0609020204030204" pitchFamily="49" charset="0"/>
              </a:rPr>
              <a:t>KEY (</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Mountains(</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6057306" y="863576"/>
            <a:ext cx="2932706"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Mountains</a:t>
            </a:r>
            <a:endParaRPr lang="en-US" sz="2800" noProof="1">
              <a:solidFill>
                <a:srgbClr val="FFFFFF"/>
              </a:solidFill>
            </a:endParaRPr>
          </a:p>
        </p:txBody>
      </p:sp>
      <p:sp>
        <p:nvSpPr>
          <p:cNvPr id="12" name="AutoShape 7"/>
          <p:cNvSpPr>
            <a:spLocks noChangeArrowheads="1"/>
          </p:cNvSpPr>
          <p:nvPr/>
        </p:nvSpPr>
        <p:spPr bwMode="auto">
          <a:xfrm>
            <a:off x="9336855" y="4114800"/>
            <a:ext cx="2229557" cy="559968"/>
          </a:xfrm>
          <a:prstGeom prst="wedgeRoundRectCallout">
            <a:avLst>
              <a:gd name="adj1" fmla="val -38537"/>
              <a:gd name="adj2" fmla="val 1019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Peaks</a:t>
            </a:r>
            <a:endParaRPr lang="en-US" sz="2800" noProof="1">
              <a:solidFill>
                <a:srgbClr val="FFFFFF"/>
              </a:solidFill>
            </a:endParaRPr>
          </a:p>
        </p:txBody>
      </p:sp>
    </p:spTree>
    <p:extLst>
      <p:ext uri="{BB962C8B-B14F-4D97-AF65-F5344CB8AC3E}">
        <p14:creationId xmlns:p14="http://schemas.microsoft.com/office/powerpoint/2010/main" val="3080320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2662</Words>
  <Application>Microsoft Office PowerPoint</Application>
  <PresentationFormat>Custom</PresentationFormat>
  <Paragraphs>825</Paragraphs>
  <Slides>46</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Table Relations</vt:lpstr>
      <vt:lpstr>Table of Content</vt:lpstr>
      <vt:lpstr>Questions</vt:lpstr>
      <vt:lpstr>PowerPoint Presentation</vt:lpstr>
      <vt:lpstr>One-to-One</vt:lpstr>
      <vt:lpstr>Setup</vt:lpstr>
      <vt:lpstr>Foreign Key</vt:lpstr>
      <vt:lpstr>One-to-Many/Many-to-One</vt:lpstr>
      <vt:lpstr>Setup</vt:lpstr>
      <vt:lpstr>Foreign Key</vt:lpstr>
      <vt:lpstr>Many-to-Many</vt:lpstr>
      <vt:lpstr>Setup</vt:lpstr>
      <vt:lpstr>Foreign Key</vt:lpstr>
      <vt:lpstr>Foreign Key Update Cascade</vt:lpstr>
      <vt:lpstr>Foreign Key Delete Cascade</vt:lpstr>
      <vt:lpstr>E/R Diagram</vt:lpstr>
      <vt:lpstr>PowerPoint Presentation</vt:lpstr>
      <vt:lpstr>Inner Join</vt:lpstr>
      <vt:lpstr>Inner Join Syntax</vt:lpstr>
      <vt:lpstr>Inner Join</vt:lpstr>
      <vt:lpstr>Left Outer Join</vt:lpstr>
      <vt:lpstr>Left Outer Join Syntax</vt:lpstr>
      <vt:lpstr>Left Outer Join</vt:lpstr>
      <vt:lpstr>Right Outer Join</vt:lpstr>
      <vt:lpstr>Right Outer Join Syntax</vt:lpstr>
      <vt:lpstr>Right Outer Join</vt:lpstr>
      <vt:lpstr>Full Join</vt:lpstr>
      <vt:lpstr>Full Join Syntax</vt:lpstr>
      <vt:lpstr>Full Join</vt:lpstr>
      <vt:lpstr>Cross join</vt:lpstr>
      <vt:lpstr>Cross Join Syntax</vt:lpstr>
      <vt:lpstr>Cross join</vt:lpstr>
      <vt:lpstr>Natural join</vt:lpstr>
      <vt:lpstr>Natural Join Syntax</vt:lpstr>
      <vt:lpstr>Natural join</vt:lpstr>
      <vt:lpstr>PowerPoint Presentation</vt:lpstr>
      <vt:lpstr>Subqueries</vt:lpstr>
      <vt:lpstr>Subquery Syntax</vt:lpstr>
      <vt:lpstr>Subquery Syntax</vt:lpstr>
      <vt:lpstr>PowerPoint Presentation</vt:lpstr>
      <vt:lpstr>Indices</vt:lpstr>
      <vt:lpstr>Indices Syntax</vt:lpstr>
      <vt:lpstr>Summary</vt:lpstr>
      <vt:lpstr>Table Relations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Software Development Course</dc:subject>
  <dc:creator/>
  <cp:keywords>Template</cp:keywords>
  <dc:description>Software University Foundation - http://softuni.org</dc:description>
  <cp:lastModifiedBy/>
  <cp:revision>1</cp:revision>
  <dcterms:created xsi:type="dcterms:W3CDTF">2014-01-02T17:00:34Z</dcterms:created>
  <dcterms:modified xsi:type="dcterms:W3CDTF">2016-10-06T10:28:36Z</dcterms:modified>
  <cp:category>Template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